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7" r:id="rId11"/>
    <p:sldId id="268" r:id="rId12"/>
    <p:sldId id="264" r:id="rId13"/>
    <p:sldId id="266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29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48865-F58C-487E-8E30-FA7C2016D588}" type="datetimeFigureOut">
              <a:rPr lang="cs-CZ" smtClean="0"/>
              <a:t>02.03.2024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4843E-8BF5-4FC7-A552-D0FCD5D1C7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62531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48865-F58C-487E-8E30-FA7C2016D588}" type="datetimeFigureOut">
              <a:rPr lang="cs-CZ" smtClean="0"/>
              <a:t>02.03.2024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4843E-8BF5-4FC7-A552-D0FCD5D1C7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882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48865-F58C-487E-8E30-FA7C2016D588}" type="datetimeFigureOut">
              <a:rPr lang="cs-CZ" smtClean="0"/>
              <a:t>02.03.2024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4843E-8BF5-4FC7-A552-D0FCD5D1C7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44316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48865-F58C-487E-8E30-FA7C2016D588}" type="datetimeFigureOut">
              <a:rPr lang="cs-CZ" smtClean="0"/>
              <a:t>02.03.2024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4843E-8BF5-4FC7-A552-D0FCD5D1C7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49373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48865-F58C-487E-8E30-FA7C2016D588}" type="datetimeFigureOut">
              <a:rPr lang="cs-CZ" smtClean="0"/>
              <a:t>02.03.2024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4843E-8BF5-4FC7-A552-D0FCD5D1C7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6323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48865-F58C-487E-8E30-FA7C2016D588}" type="datetimeFigureOut">
              <a:rPr lang="cs-CZ" smtClean="0"/>
              <a:t>02.03.2024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4843E-8BF5-4FC7-A552-D0FCD5D1C7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418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48865-F58C-487E-8E30-FA7C2016D588}" type="datetimeFigureOut">
              <a:rPr lang="cs-CZ" smtClean="0"/>
              <a:t>02.03.2024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4843E-8BF5-4FC7-A552-D0FCD5D1C7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76626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48865-F58C-487E-8E30-FA7C2016D588}" type="datetimeFigureOut">
              <a:rPr lang="cs-CZ" smtClean="0"/>
              <a:t>02.03.2024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4843E-8BF5-4FC7-A552-D0FCD5D1C7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0454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4843E-8BF5-4FC7-A552-D0FCD5D1C782}" type="slidenum">
              <a:rPr lang="cs-CZ" smtClean="0"/>
              <a:t>‹#›</a:t>
            </a:fld>
            <a:endParaRPr lang="cs-C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48865-F58C-487E-8E30-FA7C2016D588}" type="datetimeFigureOut">
              <a:rPr lang="cs-CZ" smtClean="0"/>
              <a:t>02.03.2024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3755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48865-F58C-487E-8E30-FA7C2016D588}" type="datetimeFigureOut">
              <a:rPr lang="cs-CZ" smtClean="0"/>
              <a:t>02.03.2024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4843E-8BF5-4FC7-A552-D0FCD5D1C7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26944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48865-F58C-487E-8E30-FA7C2016D588}" type="datetimeFigureOut">
              <a:rPr lang="cs-CZ" smtClean="0"/>
              <a:t>02.03.2024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4843E-8BF5-4FC7-A552-D0FCD5D1C782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088439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48865-F58C-487E-8E30-FA7C2016D588}" type="datetimeFigureOut">
              <a:rPr lang="cs-CZ" smtClean="0"/>
              <a:t>02.03.2024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4843E-8BF5-4FC7-A552-D0FCD5D1C7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662040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48865-F58C-487E-8E30-FA7C2016D588}" type="datetimeFigureOut">
              <a:rPr lang="cs-CZ" smtClean="0"/>
              <a:t>02.03.2024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4843E-8BF5-4FC7-A552-D0FCD5D1C782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413739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48865-F58C-487E-8E30-FA7C2016D588}" type="datetimeFigureOut">
              <a:rPr lang="cs-CZ" smtClean="0"/>
              <a:t>02.03.2024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4843E-8BF5-4FC7-A552-D0FCD5D1C7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850627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48865-F58C-487E-8E30-FA7C2016D588}" type="datetimeFigureOut">
              <a:rPr lang="cs-CZ" smtClean="0"/>
              <a:t>02.03.2024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4843E-8BF5-4FC7-A552-D0FCD5D1C7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990649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48865-F58C-487E-8E30-FA7C2016D588}" type="datetimeFigureOut">
              <a:rPr lang="cs-CZ" smtClean="0"/>
              <a:t>02.03.2024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4843E-8BF5-4FC7-A552-D0FCD5D1C7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98048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148865-F58C-487E-8E30-FA7C2016D588}" type="datetimeFigureOut">
              <a:rPr lang="cs-CZ" smtClean="0"/>
              <a:t>02.03.2024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C14843E-8BF5-4FC7-A552-D0FCD5D1C7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22628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flexboxfroggy.com/#cs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783C067-F8BF-4755-B516-8A0CD74C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2ED796EC-E7FF-46DB-B912-FB08BF12A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549A2DAB-B431-487D-95AD-BB0FECB49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>
              <a:lumMod val="75000"/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ECDEE1-7093-418F-9CF5-24EEB115C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45062AF-EB11-4651-BC4A-4DA21768D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Podnadpis 2">
            <a:extLst>
              <a:ext uri="{FF2B5EF4-FFF2-40B4-BE49-F238E27FC236}">
                <a16:creationId xmlns:a16="http://schemas.microsoft.com/office/drawing/2014/main" id="{F82C514C-709A-4079-BEEC-2FB2BE8154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>
            <a:normAutofit/>
          </a:bodyPr>
          <a:lstStyle/>
          <a:p>
            <a:r>
              <a:rPr lang="cs-CZ" dirty="0"/>
              <a:t>Mgr. Vlastislav Kučera, Ph.D.</a:t>
            </a:r>
          </a:p>
          <a:p>
            <a:r>
              <a:rPr lang="cs-CZ" dirty="0" err="1"/>
              <a:t>flexbox</a:t>
            </a:r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BD5246DC-C039-48BD-9C41-BEAA32A23B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1397000"/>
            <a:ext cx="7766936" cy="2653836"/>
          </a:xfrm>
        </p:spPr>
        <p:txBody>
          <a:bodyPr>
            <a:normAutofit/>
          </a:bodyPr>
          <a:lstStyle/>
          <a:p>
            <a:r>
              <a:rPr lang="cs-CZ"/>
              <a:t>BGWE2</a:t>
            </a: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0819F787-32B4-46A8-BC57-C6571BCEE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05431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96A5DC0-DBB5-427B-A505-D2AFC941D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flexbox</a:t>
            </a:r>
            <a:r>
              <a:rPr lang="cs-CZ" dirty="0"/>
              <a:t> - úvod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ACD8A04-EB14-480E-AB8E-8515777D99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jeden ze způsoby definice layoutu stránky</a:t>
            </a:r>
          </a:p>
          <a:p>
            <a:r>
              <a:rPr lang="cs-CZ" dirty="0"/>
              <a:t>slouží k zarovnávání volné plochy</a:t>
            </a:r>
          </a:p>
          <a:p>
            <a:r>
              <a:rPr lang="cs-CZ" dirty="0"/>
              <a:t>výuka </a:t>
            </a:r>
            <a:r>
              <a:rPr lang="cs-CZ" dirty="0" err="1"/>
              <a:t>flexboxu</a:t>
            </a:r>
            <a:r>
              <a:rPr lang="cs-CZ" dirty="0"/>
              <a:t>: </a:t>
            </a:r>
            <a:r>
              <a:rPr lang="cs-CZ" dirty="0">
                <a:hlinkClick r:id="rId2"/>
              </a:rPr>
              <a:t>https://flexboxfroggy.com/#cs</a:t>
            </a:r>
            <a:r>
              <a:rPr lang="cs-CZ" dirty="0"/>
              <a:t> 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77803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657BFCC-8FCA-466F-B627-0B9E3032E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flexbox</a:t>
            </a:r>
            <a:r>
              <a:rPr lang="cs-CZ" dirty="0"/>
              <a:t> – rozdíly mezi </a:t>
            </a:r>
            <a:r>
              <a:rPr lang="cs-CZ" dirty="0" err="1"/>
              <a:t>flexbox</a:t>
            </a:r>
            <a:r>
              <a:rPr lang="cs-CZ" dirty="0"/>
              <a:t> a </a:t>
            </a:r>
            <a:r>
              <a:rPr lang="cs-CZ" dirty="0" err="1"/>
              <a:t>grid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8FB258B-46A8-45FD-B0DC-6895710501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 err="1"/>
              <a:t>flexbox</a:t>
            </a:r>
            <a:r>
              <a:rPr lang="cs-CZ" dirty="0"/>
              <a:t> je jednorozměrný, </a:t>
            </a:r>
            <a:r>
              <a:rPr lang="cs-CZ" dirty="0" err="1"/>
              <a:t>grid</a:t>
            </a:r>
            <a:r>
              <a:rPr lang="cs-CZ" dirty="0"/>
              <a:t> dvourozměrný</a:t>
            </a:r>
          </a:p>
          <a:p>
            <a:r>
              <a:rPr lang="cs-CZ" dirty="0" err="1"/>
              <a:t>grid</a:t>
            </a:r>
            <a:r>
              <a:rPr lang="cs-CZ" dirty="0"/>
              <a:t> se používá pro rozvržení stránky, </a:t>
            </a:r>
            <a:r>
              <a:rPr lang="cs-CZ" dirty="0" err="1"/>
              <a:t>flexbox</a:t>
            </a:r>
            <a:r>
              <a:rPr lang="cs-CZ" dirty="0"/>
              <a:t> pro dílčí prvky stránky, např. fotogalerie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95631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428F9FF-7A36-4B97-8717-9052B6338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flexbox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0053886-1CDB-4ED3-87D8-AA5788AB71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zapnutí: display: </a:t>
            </a:r>
            <a:r>
              <a:rPr lang="cs-CZ" dirty="0" err="1"/>
              <a:t>flex</a:t>
            </a:r>
            <a:endParaRPr lang="cs-CZ" dirty="0"/>
          </a:p>
          <a:p>
            <a:r>
              <a:rPr lang="cs-CZ" dirty="0"/>
              <a:t>podpora:</a:t>
            </a:r>
          </a:p>
          <a:p>
            <a:pPr lvl="1"/>
            <a:r>
              <a:rPr lang="cs-CZ" dirty="0"/>
              <a:t>všechny aktuální verze prohlížečů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328052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BAE07CA-875A-4EDA-8D8A-BC8A2C305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flexbox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2489B5D-F7D3-4B3C-8CED-733C931399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cs-CZ" dirty="0"/>
              <a:t>prvek, který má display: </a:t>
            </a:r>
            <a:r>
              <a:rPr lang="cs-CZ" dirty="0" err="1"/>
              <a:t>flex</a:t>
            </a:r>
            <a:r>
              <a:rPr lang="cs-CZ" dirty="0"/>
              <a:t>, se nazývá </a:t>
            </a:r>
            <a:r>
              <a:rPr lang="cs-CZ" dirty="0" err="1"/>
              <a:t>flex</a:t>
            </a:r>
            <a:r>
              <a:rPr lang="cs-CZ" dirty="0"/>
              <a:t> kontejner</a:t>
            </a:r>
            <a:endParaRPr lang="cs-CZ"/>
          </a:p>
          <a:p>
            <a:pPr>
              <a:lnSpc>
                <a:spcPct val="90000"/>
              </a:lnSpc>
            </a:pPr>
            <a:r>
              <a:rPr lang="cs-CZ" dirty="0"/>
              <a:t>přímý potomek – </a:t>
            </a:r>
            <a:r>
              <a:rPr lang="cs-CZ" dirty="0" err="1"/>
              <a:t>flex</a:t>
            </a:r>
            <a:r>
              <a:rPr lang="cs-CZ" dirty="0"/>
              <a:t> položka</a:t>
            </a:r>
            <a:endParaRPr lang="cs-CZ"/>
          </a:p>
          <a:p>
            <a:pPr>
              <a:lnSpc>
                <a:spcPct val="90000"/>
              </a:lnSpc>
            </a:pPr>
            <a:r>
              <a:rPr lang="cs-CZ" dirty="0"/>
              <a:t>hlavní osa</a:t>
            </a:r>
            <a:endParaRPr lang="cs-CZ"/>
          </a:p>
          <a:p>
            <a:pPr lvl="1">
              <a:lnSpc>
                <a:spcPct val="90000"/>
              </a:lnSpc>
            </a:pPr>
            <a:r>
              <a:rPr lang="cs-CZ" dirty="0"/>
              <a:t>výchozí – horizontální</a:t>
            </a:r>
            <a:endParaRPr lang="cs-CZ"/>
          </a:p>
          <a:p>
            <a:pPr lvl="1">
              <a:lnSpc>
                <a:spcPct val="90000"/>
              </a:lnSpc>
            </a:pPr>
            <a:r>
              <a:rPr lang="cs-CZ" dirty="0"/>
              <a:t>lze změnit na svislou</a:t>
            </a:r>
            <a:endParaRPr lang="cs-CZ"/>
          </a:p>
          <a:p>
            <a:pPr>
              <a:lnSpc>
                <a:spcPct val="90000"/>
              </a:lnSpc>
            </a:pPr>
            <a:r>
              <a:rPr lang="cs-CZ" dirty="0"/>
              <a:t>vedlejší osa</a:t>
            </a:r>
            <a:endParaRPr lang="cs-CZ"/>
          </a:p>
          <a:p>
            <a:pPr lvl="1">
              <a:lnSpc>
                <a:spcPct val="90000"/>
              </a:lnSpc>
            </a:pPr>
            <a:r>
              <a:rPr lang="cs-CZ" dirty="0"/>
              <a:t>kolmá k hlavní ose</a:t>
            </a:r>
            <a:endParaRPr lang="cs-CZ"/>
          </a:p>
          <a:p>
            <a:pPr>
              <a:lnSpc>
                <a:spcPct val="90000"/>
              </a:lnSpc>
            </a:pPr>
            <a:r>
              <a:rPr lang="cs-CZ" dirty="0"/>
              <a:t>hlavní, vedlejší rozměr</a:t>
            </a:r>
            <a:endParaRPr lang="cs-CZ"/>
          </a:p>
          <a:p>
            <a:pPr lvl="1">
              <a:lnSpc>
                <a:spcPct val="90000"/>
              </a:lnSpc>
            </a:pPr>
            <a:r>
              <a:rPr lang="cs-CZ" dirty="0"/>
              <a:t>hlavní se řídí orientací hlavní osy</a:t>
            </a:r>
            <a:endParaRPr lang="cs-CZ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6680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29AF1A0-AF9D-44E4-A0C3-F25F4B95E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flex-direction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AFEAD6E-1BDD-4E92-B0B8-C46153C752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cs-CZ" sz="1500" dirty="0"/>
              <a:t>nastavení hlavní osy</a:t>
            </a:r>
          </a:p>
          <a:p>
            <a:pPr>
              <a:lnSpc>
                <a:spcPct val="90000"/>
              </a:lnSpc>
            </a:pPr>
            <a:r>
              <a:rPr lang="cs-CZ" sz="1500" dirty="0"/>
              <a:t>hodnoty</a:t>
            </a:r>
          </a:p>
          <a:p>
            <a:pPr lvl="1">
              <a:lnSpc>
                <a:spcPct val="90000"/>
              </a:lnSpc>
            </a:pPr>
            <a:r>
              <a:rPr lang="cs-CZ" sz="1500" dirty="0" err="1"/>
              <a:t>row</a:t>
            </a:r>
            <a:endParaRPr lang="cs-CZ" sz="1500" dirty="0"/>
          </a:p>
          <a:p>
            <a:pPr lvl="2">
              <a:lnSpc>
                <a:spcPct val="90000"/>
              </a:lnSpc>
            </a:pPr>
            <a:r>
              <a:rPr lang="cs-CZ" sz="1500" dirty="0"/>
              <a:t>výchozí hodnota</a:t>
            </a:r>
          </a:p>
          <a:p>
            <a:pPr lvl="2">
              <a:lnSpc>
                <a:spcPct val="90000"/>
              </a:lnSpc>
            </a:pPr>
            <a:r>
              <a:rPr lang="cs-CZ" sz="1500" dirty="0" err="1"/>
              <a:t>flex</a:t>
            </a:r>
            <a:r>
              <a:rPr lang="cs-CZ" sz="1500" dirty="0"/>
              <a:t> položky se vyskládají do řádky (zleva do </a:t>
            </a:r>
            <a:r>
              <a:rPr lang="cs-CZ" sz="1500" dirty="0" err="1"/>
              <a:t>prava</a:t>
            </a:r>
            <a:r>
              <a:rPr lang="cs-CZ" sz="1500" dirty="0"/>
              <a:t>)</a:t>
            </a:r>
          </a:p>
          <a:p>
            <a:pPr lvl="1">
              <a:lnSpc>
                <a:spcPct val="90000"/>
              </a:lnSpc>
            </a:pPr>
            <a:r>
              <a:rPr lang="cs-CZ" sz="1500" dirty="0" err="1"/>
              <a:t>row</a:t>
            </a:r>
            <a:r>
              <a:rPr lang="cs-CZ" sz="1500" dirty="0"/>
              <a:t>-reverse</a:t>
            </a:r>
          </a:p>
          <a:p>
            <a:pPr lvl="2">
              <a:lnSpc>
                <a:spcPct val="90000"/>
              </a:lnSpc>
            </a:pPr>
            <a:r>
              <a:rPr lang="cs-CZ" sz="1500" dirty="0" err="1"/>
              <a:t>flex</a:t>
            </a:r>
            <a:r>
              <a:rPr lang="cs-CZ" sz="1500" dirty="0"/>
              <a:t> položky do řádku, ale zprava do leva</a:t>
            </a:r>
          </a:p>
          <a:p>
            <a:pPr lvl="1">
              <a:lnSpc>
                <a:spcPct val="90000"/>
              </a:lnSpc>
            </a:pPr>
            <a:r>
              <a:rPr lang="cs-CZ" sz="1500" dirty="0" err="1"/>
              <a:t>column</a:t>
            </a:r>
            <a:endParaRPr lang="cs-CZ" sz="1500" dirty="0"/>
          </a:p>
          <a:p>
            <a:pPr lvl="2">
              <a:lnSpc>
                <a:spcPct val="90000"/>
              </a:lnSpc>
            </a:pPr>
            <a:r>
              <a:rPr lang="cs-CZ" sz="1500" dirty="0" err="1"/>
              <a:t>flex</a:t>
            </a:r>
            <a:r>
              <a:rPr lang="cs-CZ" sz="1500" dirty="0"/>
              <a:t> položky do sloupce (shora dolů)</a:t>
            </a:r>
          </a:p>
          <a:p>
            <a:pPr lvl="1">
              <a:lnSpc>
                <a:spcPct val="90000"/>
              </a:lnSpc>
            </a:pPr>
            <a:r>
              <a:rPr lang="cs-CZ" sz="1500" dirty="0" err="1"/>
              <a:t>column</a:t>
            </a:r>
            <a:r>
              <a:rPr lang="cs-CZ" sz="1500" dirty="0"/>
              <a:t>-reverse</a:t>
            </a:r>
          </a:p>
          <a:p>
            <a:pPr lvl="2">
              <a:lnSpc>
                <a:spcPct val="90000"/>
              </a:lnSpc>
            </a:pPr>
            <a:r>
              <a:rPr lang="cs-CZ" sz="1500" dirty="0" err="1"/>
              <a:t>flex</a:t>
            </a:r>
            <a:r>
              <a:rPr lang="cs-CZ" sz="1500" dirty="0"/>
              <a:t> položky do </a:t>
            </a:r>
            <a:r>
              <a:rPr lang="cs-CZ" sz="1500" dirty="0" err="1"/>
              <a:t>sloupcu</a:t>
            </a:r>
            <a:r>
              <a:rPr lang="cs-CZ" sz="1500" dirty="0"/>
              <a:t>, ale zdola nahoru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34385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409BAAFF-AA04-4062-B806-48905AE36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flex-wrap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B944444-C7E8-42A6-914A-556BC387E7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zalamování položek</a:t>
            </a:r>
          </a:p>
          <a:p>
            <a:r>
              <a:rPr lang="cs-CZ" dirty="0"/>
              <a:t>hodnoty:</a:t>
            </a:r>
          </a:p>
          <a:p>
            <a:pPr lvl="1"/>
            <a:r>
              <a:rPr lang="cs-CZ" dirty="0" err="1"/>
              <a:t>nowrap</a:t>
            </a:r>
            <a:endParaRPr lang="cs-CZ" dirty="0"/>
          </a:p>
          <a:p>
            <a:pPr lvl="2"/>
            <a:r>
              <a:rPr lang="cs-CZ" dirty="0"/>
              <a:t>výchozí hodnota</a:t>
            </a:r>
          </a:p>
          <a:p>
            <a:pPr lvl="2"/>
            <a:r>
              <a:rPr lang="cs-CZ" dirty="0"/>
              <a:t>položky se nezalamují</a:t>
            </a:r>
          </a:p>
          <a:p>
            <a:pPr lvl="1"/>
            <a:r>
              <a:rPr lang="cs-CZ" dirty="0" err="1"/>
              <a:t>wrap</a:t>
            </a:r>
            <a:endParaRPr lang="cs-CZ" dirty="0"/>
          </a:p>
          <a:p>
            <a:pPr lvl="2"/>
            <a:r>
              <a:rPr lang="cs-CZ" dirty="0"/>
              <a:t>zalamování dolů v případě, že se položka nevejde na řádek</a:t>
            </a:r>
          </a:p>
          <a:p>
            <a:pPr lvl="1"/>
            <a:r>
              <a:rPr lang="cs-CZ" dirty="0" err="1"/>
              <a:t>wrap</a:t>
            </a:r>
            <a:r>
              <a:rPr lang="cs-CZ" dirty="0"/>
              <a:t>-reverse</a:t>
            </a:r>
          </a:p>
          <a:p>
            <a:pPr lvl="2"/>
            <a:r>
              <a:rPr lang="cs-CZ" dirty="0"/>
              <a:t>zalamování nahoru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2257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BA6B395-661A-4DF1-9C73-B625AE7AF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justify-content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01D6A64-32CA-4F69-AC55-FE6DEBB893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cs-CZ" sz="1000" dirty="0"/>
              <a:t>pro </a:t>
            </a:r>
            <a:r>
              <a:rPr lang="cs-CZ" sz="1000" dirty="0" err="1"/>
              <a:t>flex</a:t>
            </a:r>
            <a:r>
              <a:rPr lang="cs-CZ" sz="1000" dirty="0"/>
              <a:t> kontejner</a:t>
            </a:r>
          </a:p>
          <a:p>
            <a:pPr>
              <a:lnSpc>
                <a:spcPct val="90000"/>
              </a:lnSpc>
            </a:pPr>
            <a:r>
              <a:rPr lang="cs-CZ" sz="1000" dirty="0"/>
              <a:t>zarovnání </a:t>
            </a:r>
            <a:r>
              <a:rPr lang="cs-CZ" sz="1000" dirty="0" err="1"/>
              <a:t>flex</a:t>
            </a:r>
            <a:r>
              <a:rPr lang="cs-CZ" sz="1000" dirty="0"/>
              <a:t> položek po hlavní ose</a:t>
            </a:r>
          </a:p>
          <a:p>
            <a:pPr>
              <a:lnSpc>
                <a:spcPct val="90000"/>
              </a:lnSpc>
            </a:pPr>
            <a:r>
              <a:rPr lang="cs-CZ" sz="1000" dirty="0"/>
              <a:t>hodnoty</a:t>
            </a:r>
          </a:p>
          <a:p>
            <a:pPr lvl="1">
              <a:lnSpc>
                <a:spcPct val="90000"/>
              </a:lnSpc>
            </a:pPr>
            <a:r>
              <a:rPr lang="cs-CZ" sz="1000" dirty="0" err="1"/>
              <a:t>flex</a:t>
            </a:r>
            <a:r>
              <a:rPr lang="cs-CZ" sz="1000" dirty="0"/>
              <a:t>-start</a:t>
            </a:r>
          </a:p>
          <a:p>
            <a:pPr lvl="2">
              <a:lnSpc>
                <a:spcPct val="90000"/>
              </a:lnSpc>
            </a:pPr>
            <a:r>
              <a:rPr lang="cs-CZ" sz="1000" dirty="0"/>
              <a:t>výchozí hodnota</a:t>
            </a:r>
          </a:p>
          <a:p>
            <a:pPr lvl="2">
              <a:lnSpc>
                <a:spcPct val="90000"/>
              </a:lnSpc>
            </a:pPr>
            <a:r>
              <a:rPr lang="cs-CZ" sz="1000" dirty="0"/>
              <a:t>zarovnání k začátku hlavní osy</a:t>
            </a:r>
          </a:p>
          <a:p>
            <a:pPr lvl="1">
              <a:lnSpc>
                <a:spcPct val="90000"/>
              </a:lnSpc>
            </a:pPr>
            <a:r>
              <a:rPr lang="cs-CZ" sz="1000" dirty="0" err="1"/>
              <a:t>flex</a:t>
            </a:r>
            <a:r>
              <a:rPr lang="cs-CZ" sz="1000" dirty="0"/>
              <a:t>-end</a:t>
            </a:r>
          </a:p>
          <a:p>
            <a:pPr lvl="2">
              <a:lnSpc>
                <a:spcPct val="90000"/>
              </a:lnSpc>
            </a:pPr>
            <a:r>
              <a:rPr lang="cs-CZ" sz="1000" dirty="0"/>
              <a:t>zarovnání ke konci hlavní osy</a:t>
            </a:r>
          </a:p>
          <a:p>
            <a:pPr lvl="1">
              <a:lnSpc>
                <a:spcPct val="90000"/>
              </a:lnSpc>
            </a:pPr>
            <a:r>
              <a:rPr lang="cs-CZ" sz="1000" dirty="0"/>
              <a:t>center</a:t>
            </a:r>
          </a:p>
          <a:p>
            <a:pPr lvl="2">
              <a:lnSpc>
                <a:spcPct val="90000"/>
              </a:lnSpc>
            </a:pPr>
            <a:r>
              <a:rPr lang="cs-CZ" sz="1000" dirty="0"/>
              <a:t>vycentrování</a:t>
            </a:r>
          </a:p>
          <a:p>
            <a:pPr lvl="1">
              <a:lnSpc>
                <a:spcPct val="90000"/>
              </a:lnSpc>
            </a:pPr>
            <a:r>
              <a:rPr lang="cs-CZ" sz="1000" dirty="0" err="1"/>
              <a:t>space-bettween</a:t>
            </a:r>
            <a:endParaRPr lang="cs-CZ" sz="1000" dirty="0"/>
          </a:p>
          <a:p>
            <a:pPr lvl="2">
              <a:lnSpc>
                <a:spcPct val="90000"/>
              </a:lnSpc>
            </a:pPr>
            <a:r>
              <a:rPr lang="cs-CZ" sz="1000" dirty="0"/>
              <a:t>vyplní celou šířku, krajní položky jsou na hraně kontejneru</a:t>
            </a:r>
          </a:p>
          <a:p>
            <a:pPr lvl="1">
              <a:lnSpc>
                <a:spcPct val="90000"/>
              </a:lnSpc>
            </a:pPr>
            <a:r>
              <a:rPr lang="cs-CZ" sz="1000" dirty="0" err="1"/>
              <a:t>space-around</a:t>
            </a:r>
            <a:endParaRPr lang="cs-CZ" sz="1000" dirty="0"/>
          </a:p>
          <a:p>
            <a:pPr lvl="2">
              <a:lnSpc>
                <a:spcPct val="90000"/>
              </a:lnSpc>
            </a:pPr>
            <a:r>
              <a:rPr lang="cs-CZ" sz="1000" dirty="0"/>
              <a:t>kolem každé položky je místo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470051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F56B5E5-0E5A-4B8B-AE09-7BC08D588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align-content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F52FB3C-7655-4BCF-8DF3-25E0C53FCB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cs-CZ" sz="1000" dirty="0"/>
              <a:t>zarovnání na hlavní ose u víceřádkových kontejnerů</a:t>
            </a:r>
          </a:p>
          <a:p>
            <a:pPr>
              <a:lnSpc>
                <a:spcPct val="90000"/>
              </a:lnSpc>
            </a:pPr>
            <a:r>
              <a:rPr lang="cs-CZ" sz="1000" dirty="0"/>
              <a:t>hodnoty</a:t>
            </a:r>
          </a:p>
          <a:p>
            <a:pPr lvl="1">
              <a:lnSpc>
                <a:spcPct val="90000"/>
              </a:lnSpc>
            </a:pPr>
            <a:r>
              <a:rPr lang="cs-CZ" sz="1000" dirty="0" err="1"/>
              <a:t>stretch</a:t>
            </a:r>
            <a:endParaRPr lang="cs-CZ" sz="1000" dirty="0"/>
          </a:p>
          <a:p>
            <a:pPr lvl="2">
              <a:lnSpc>
                <a:spcPct val="90000"/>
              </a:lnSpc>
            </a:pPr>
            <a:r>
              <a:rPr lang="cs-CZ" sz="1000" dirty="0"/>
              <a:t>výchozí</a:t>
            </a:r>
          </a:p>
          <a:p>
            <a:pPr lvl="2">
              <a:lnSpc>
                <a:spcPct val="90000"/>
              </a:lnSpc>
            </a:pPr>
            <a:r>
              <a:rPr lang="cs-CZ" sz="1000" dirty="0"/>
              <a:t>roztáhne se po celé výšce</a:t>
            </a:r>
          </a:p>
          <a:p>
            <a:pPr lvl="1">
              <a:lnSpc>
                <a:spcPct val="90000"/>
              </a:lnSpc>
            </a:pPr>
            <a:r>
              <a:rPr lang="cs-CZ" sz="1000" dirty="0" err="1"/>
              <a:t>flex</a:t>
            </a:r>
            <a:r>
              <a:rPr lang="cs-CZ" sz="1000" dirty="0"/>
              <a:t>-start</a:t>
            </a:r>
          </a:p>
          <a:p>
            <a:pPr lvl="2">
              <a:lnSpc>
                <a:spcPct val="90000"/>
              </a:lnSpc>
            </a:pPr>
            <a:r>
              <a:rPr lang="cs-CZ" sz="1000" dirty="0"/>
              <a:t>podobně jako u </a:t>
            </a:r>
            <a:r>
              <a:rPr lang="cs-CZ" sz="1000" dirty="0" err="1"/>
              <a:t>justify-content</a:t>
            </a:r>
            <a:endParaRPr lang="cs-CZ" sz="1000" dirty="0"/>
          </a:p>
          <a:p>
            <a:pPr lvl="1">
              <a:lnSpc>
                <a:spcPct val="90000"/>
              </a:lnSpc>
            </a:pPr>
            <a:r>
              <a:rPr lang="cs-CZ" sz="1000" dirty="0" err="1"/>
              <a:t>flex</a:t>
            </a:r>
            <a:r>
              <a:rPr lang="cs-CZ" sz="1000" dirty="0"/>
              <a:t>-end</a:t>
            </a:r>
          </a:p>
          <a:p>
            <a:pPr lvl="2">
              <a:lnSpc>
                <a:spcPct val="90000"/>
              </a:lnSpc>
            </a:pPr>
            <a:r>
              <a:rPr lang="cs-CZ" sz="1000" dirty="0"/>
              <a:t>podobně jako u </a:t>
            </a:r>
            <a:r>
              <a:rPr lang="cs-CZ" sz="1000" dirty="0" err="1"/>
              <a:t>justify-content</a:t>
            </a:r>
            <a:endParaRPr lang="cs-CZ" sz="1000" dirty="0"/>
          </a:p>
          <a:p>
            <a:pPr lvl="1">
              <a:lnSpc>
                <a:spcPct val="90000"/>
              </a:lnSpc>
            </a:pPr>
            <a:r>
              <a:rPr lang="cs-CZ" sz="1000" dirty="0"/>
              <a:t>center</a:t>
            </a:r>
          </a:p>
          <a:p>
            <a:pPr lvl="2">
              <a:lnSpc>
                <a:spcPct val="90000"/>
              </a:lnSpc>
            </a:pPr>
            <a:r>
              <a:rPr lang="cs-CZ" sz="1000" dirty="0"/>
              <a:t>podobně jako u </a:t>
            </a:r>
            <a:r>
              <a:rPr lang="cs-CZ" sz="1000" dirty="0" err="1"/>
              <a:t>justify-content</a:t>
            </a:r>
            <a:endParaRPr lang="cs-CZ" sz="1000" dirty="0"/>
          </a:p>
          <a:p>
            <a:pPr lvl="1">
              <a:lnSpc>
                <a:spcPct val="90000"/>
              </a:lnSpc>
            </a:pPr>
            <a:r>
              <a:rPr lang="cs-CZ" sz="1000" dirty="0" err="1"/>
              <a:t>space-between</a:t>
            </a:r>
            <a:endParaRPr lang="cs-CZ" sz="1000" dirty="0"/>
          </a:p>
          <a:p>
            <a:pPr lvl="2">
              <a:lnSpc>
                <a:spcPct val="90000"/>
              </a:lnSpc>
            </a:pPr>
            <a:r>
              <a:rPr lang="cs-CZ" sz="1000" dirty="0"/>
              <a:t>podobně jako u </a:t>
            </a:r>
            <a:r>
              <a:rPr lang="cs-CZ" sz="1000" dirty="0" err="1"/>
              <a:t>justify-content</a:t>
            </a:r>
            <a:endParaRPr lang="cs-CZ" sz="1000" dirty="0"/>
          </a:p>
          <a:p>
            <a:pPr lvl="1">
              <a:lnSpc>
                <a:spcPct val="90000"/>
              </a:lnSpc>
            </a:pPr>
            <a:r>
              <a:rPr lang="cs-CZ" sz="1000" dirty="0" err="1"/>
              <a:t>space-around</a:t>
            </a:r>
            <a:endParaRPr lang="cs-CZ" sz="1000" dirty="0"/>
          </a:p>
          <a:p>
            <a:pPr lvl="2">
              <a:lnSpc>
                <a:spcPct val="90000"/>
              </a:lnSpc>
            </a:pPr>
            <a:r>
              <a:rPr lang="cs-CZ" sz="1000" dirty="0"/>
              <a:t>podobně jako u </a:t>
            </a:r>
            <a:r>
              <a:rPr lang="cs-CZ" sz="1000" dirty="0" err="1"/>
              <a:t>justify-content</a:t>
            </a:r>
            <a:endParaRPr lang="cs-CZ" sz="1000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811248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F5ACC2B-5729-490C-A4C0-4ED31C5D3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flex-grow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BBB0514-8950-4CF4-A555-F28B3A90EB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„růst“ položky (nastavujeme část velikosti rodičovského elementu pružnému elementu)</a:t>
            </a:r>
          </a:p>
          <a:p>
            <a:r>
              <a:rPr lang="cs-CZ" dirty="0"/>
              <a:t>výchozí hodnota: 0</a:t>
            </a:r>
          </a:p>
          <a:p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813678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236F890-6418-44DB-BBAC-C4BFC9707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flex-shrink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E813600-5BC0-4DE7-9914-A70D02970A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zmenšuje pružný element</a:t>
            </a:r>
          </a:p>
          <a:p>
            <a:r>
              <a:rPr lang="cs-CZ" dirty="0"/>
              <a:t>výchozí hodnota: 1</a:t>
            </a:r>
          </a:p>
          <a:p>
            <a:r>
              <a:rPr lang="cs-CZ" dirty="0"/>
              <a:t>při hodnotě 0 se položka nezmenšuje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75767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450EA25A-5F11-42EC-8472-F733140A9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flex-basis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257E5D3-9E5A-4F29-BD58-0F3BEC3EBE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výchozí rozměr položky</a:t>
            </a:r>
          </a:p>
          <a:p>
            <a:r>
              <a:rPr lang="cs-CZ" dirty="0"/>
              <a:t>při </a:t>
            </a:r>
            <a:r>
              <a:rPr lang="cs-CZ" dirty="0" err="1"/>
              <a:t>flex-direction</a:t>
            </a:r>
            <a:r>
              <a:rPr lang="cs-CZ" dirty="0"/>
              <a:t>: </a:t>
            </a:r>
            <a:r>
              <a:rPr lang="cs-CZ" dirty="0" err="1"/>
              <a:t>row</a:t>
            </a:r>
            <a:r>
              <a:rPr lang="cs-CZ" dirty="0"/>
              <a:t> (</a:t>
            </a:r>
            <a:r>
              <a:rPr lang="cs-CZ" dirty="0" err="1"/>
              <a:t>row</a:t>
            </a:r>
            <a:r>
              <a:rPr lang="cs-CZ" dirty="0"/>
              <a:t>-reverse) – šířka</a:t>
            </a:r>
          </a:p>
          <a:p>
            <a:r>
              <a:rPr lang="cs-CZ" dirty="0"/>
              <a:t>při </a:t>
            </a:r>
            <a:r>
              <a:rPr lang="cs-CZ" dirty="0" err="1"/>
              <a:t>flex-direction</a:t>
            </a:r>
            <a:r>
              <a:rPr lang="cs-CZ" dirty="0"/>
              <a:t>: </a:t>
            </a:r>
            <a:r>
              <a:rPr lang="cs-CZ" dirty="0" err="1"/>
              <a:t>column</a:t>
            </a:r>
            <a:r>
              <a:rPr lang="cs-CZ" dirty="0"/>
              <a:t> (</a:t>
            </a:r>
            <a:r>
              <a:rPr lang="cs-CZ" dirty="0" err="1"/>
              <a:t>column</a:t>
            </a:r>
            <a:r>
              <a:rPr lang="cs-CZ" dirty="0"/>
              <a:t>-reverse) – výška</a:t>
            </a:r>
          </a:p>
          <a:p>
            <a:r>
              <a:rPr lang="cs-CZ" dirty="0"/>
              <a:t>hodnoty:</a:t>
            </a:r>
          </a:p>
          <a:p>
            <a:pPr lvl="1"/>
            <a:r>
              <a:rPr lang="cs-CZ" dirty="0"/>
              <a:t>auto – přebere rozměr z </a:t>
            </a:r>
            <a:r>
              <a:rPr lang="cs-CZ" dirty="0" err="1"/>
              <a:t>width</a:t>
            </a:r>
            <a:r>
              <a:rPr lang="cs-CZ" dirty="0"/>
              <a:t>/</a:t>
            </a:r>
            <a:r>
              <a:rPr lang="cs-CZ" dirty="0" err="1"/>
              <a:t>height</a:t>
            </a:r>
            <a:r>
              <a:rPr lang="cs-CZ" dirty="0"/>
              <a:t> rodičovského prvku</a:t>
            </a:r>
          </a:p>
          <a:p>
            <a:pPr lvl="1"/>
            <a:r>
              <a:rPr lang="cs-CZ" dirty="0" err="1"/>
              <a:t>content</a:t>
            </a:r>
            <a:r>
              <a:rPr lang="cs-CZ" dirty="0"/>
              <a:t> – nastaví se velikost podle obsahu položky</a:t>
            </a:r>
          </a:p>
          <a:p>
            <a:pPr lvl="1"/>
            <a:r>
              <a:rPr lang="cs-CZ" dirty="0"/>
              <a:t>0 – nebere se v potaz rozměr obsahu</a:t>
            </a:r>
          </a:p>
          <a:p>
            <a:pPr lvl="1"/>
            <a:r>
              <a:rPr lang="cs-CZ" dirty="0"/>
              <a:t>„hodnota“ 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77920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C34EC49-C4A9-4F49-BF38-EFA483BDB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/>
              <a:t>gap</a:t>
            </a:r>
            <a:endParaRPr lang="cs-CZ" dirty="0"/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0" name="Isosceles Triangle 26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21" name="Straight Connector 28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30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B7FFF2D-BF38-4670-B93F-CFE4AC80BD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/>
              <a:t>podobně jako u gridu – mezery mezi buňkami</a:t>
            </a:r>
            <a:endParaRPr lang="cs-CZ" dirty="0"/>
          </a:p>
        </p:txBody>
      </p:sp>
      <p:sp>
        <p:nvSpPr>
          <p:cNvPr id="26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292166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420EDBD1-78D3-2E7D-59CB-4E33B5014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flex-flow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1FFA65D-A953-6872-183F-C5C73A662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sdružená vlastnost pro </a:t>
            </a:r>
            <a:r>
              <a:rPr lang="cs-CZ" dirty="0" err="1"/>
              <a:t>flex-direction</a:t>
            </a:r>
            <a:r>
              <a:rPr lang="cs-CZ" dirty="0"/>
              <a:t> a </a:t>
            </a:r>
            <a:r>
              <a:rPr lang="cs-CZ" dirty="0" err="1"/>
              <a:t>flex-wrap</a:t>
            </a:r>
            <a:endParaRPr lang="cs-CZ" dirty="0"/>
          </a:p>
          <a:p>
            <a:r>
              <a:rPr lang="cs-CZ" dirty="0"/>
              <a:t>zápis: </a:t>
            </a:r>
            <a:r>
              <a:rPr lang="cs-CZ" dirty="0" err="1"/>
              <a:t>flex-flow</a:t>
            </a:r>
            <a:r>
              <a:rPr lang="cs-CZ" dirty="0"/>
              <a:t>: „hodnota vlastnosti </a:t>
            </a:r>
            <a:r>
              <a:rPr lang="cs-CZ" dirty="0" err="1"/>
              <a:t>flex-direction</a:t>
            </a:r>
            <a:r>
              <a:rPr lang="cs-CZ" dirty="0"/>
              <a:t>“ „hodnota vlastnosti </a:t>
            </a:r>
            <a:r>
              <a:rPr lang="cs-CZ" dirty="0" err="1"/>
              <a:t>flex-wrap</a:t>
            </a:r>
            <a:r>
              <a:rPr lang="cs-CZ" dirty="0"/>
              <a:t>“ – mezi jednotlivými položkami je mezera</a:t>
            </a:r>
          </a:p>
          <a:p>
            <a:r>
              <a:rPr lang="cs-CZ" dirty="0"/>
              <a:t>jelikož jsou hodnoty obou vlastností nezaměnitelné, je možné v zápisu hodnot přehodit pořadí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076014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819395D-6B48-0A5A-11AB-C99D364FC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flex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F8B7B77-60DC-700B-85E5-9DC853E809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sdružená vlastnost pro </a:t>
            </a:r>
            <a:r>
              <a:rPr lang="cs-CZ" dirty="0" err="1"/>
              <a:t>flex-grow</a:t>
            </a:r>
            <a:r>
              <a:rPr lang="cs-CZ" dirty="0"/>
              <a:t>, </a:t>
            </a:r>
            <a:r>
              <a:rPr lang="cs-CZ" dirty="0" err="1"/>
              <a:t>flex-shrink</a:t>
            </a:r>
            <a:r>
              <a:rPr lang="cs-CZ" dirty="0"/>
              <a:t> a </a:t>
            </a:r>
            <a:r>
              <a:rPr lang="cs-CZ" dirty="0" err="1"/>
              <a:t>flex-basis</a:t>
            </a:r>
            <a:endParaRPr lang="cs-CZ" dirty="0"/>
          </a:p>
          <a:p>
            <a:r>
              <a:rPr lang="cs-CZ" dirty="0"/>
              <a:t>zápis:</a:t>
            </a:r>
          </a:p>
          <a:p>
            <a:pPr lvl="1"/>
            <a:r>
              <a:rPr lang="cs-CZ" dirty="0" err="1"/>
              <a:t>flex</a:t>
            </a:r>
            <a:r>
              <a:rPr lang="cs-CZ" dirty="0"/>
              <a:t>: „</a:t>
            </a:r>
            <a:r>
              <a:rPr lang="cs-CZ" dirty="0" err="1"/>
              <a:t>flex-grow</a:t>
            </a:r>
            <a:r>
              <a:rPr lang="cs-CZ" dirty="0"/>
              <a:t>“ „</a:t>
            </a:r>
            <a:r>
              <a:rPr lang="cs-CZ" dirty="0" err="1"/>
              <a:t>flex-shrink</a:t>
            </a:r>
            <a:r>
              <a:rPr lang="cs-CZ" dirty="0"/>
              <a:t>“ „</a:t>
            </a:r>
            <a:r>
              <a:rPr lang="cs-CZ" dirty="0" err="1"/>
              <a:t>flex-basis</a:t>
            </a:r>
            <a:r>
              <a:rPr lang="cs-CZ" dirty="0"/>
              <a:t>“  - mezi jednotlivými hodnotami je mezera</a:t>
            </a:r>
          </a:p>
          <a:p>
            <a:r>
              <a:rPr lang="cs-CZ" dirty="0"/>
              <a:t>nebo můžete zadat hodnoty pomocí klíčových slov u vlastnosti </a:t>
            </a:r>
            <a:r>
              <a:rPr lang="cs-CZ" dirty="0" err="1"/>
              <a:t>flex</a:t>
            </a:r>
            <a:r>
              <a:rPr lang="cs-CZ" dirty="0"/>
              <a:t>:</a:t>
            </a:r>
          </a:p>
          <a:p>
            <a:pPr lvl="1"/>
            <a:r>
              <a:rPr lang="cs-CZ" dirty="0" err="1"/>
              <a:t>flex</a:t>
            </a:r>
            <a:r>
              <a:rPr lang="cs-CZ" dirty="0"/>
              <a:t>: </a:t>
            </a:r>
            <a:r>
              <a:rPr lang="cs-CZ" dirty="0" err="1"/>
              <a:t>initial</a:t>
            </a:r>
            <a:r>
              <a:rPr lang="cs-CZ" dirty="0"/>
              <a:t> = </a:t>
            </a:r>
            <a:r>
              <a:rPr lang="cs-CZ" dirty="0" err="1"/>
              <a:t>flex</a:t>
            </a:r>
            <a:r>
              <a:rPr lang="cs-CZ" dirty="0"/>
              <a:t>: 0 1 auto</a:t>
            </a:r>
          </a:p>
          <a:p>
            <a:pPr lvl="1"/>
            <a:r>
              <a:rPr lang="cs-CZ" dirty="0" err="1"/>
              <a:t>flex</a:t>
            </a:r>
            <a:r>
              <a:rPr lang="cs-CZ" dirty="0"/>
              <a:t>: auto = </a:t>
            </a:r>
            <a:r>
              <a:rPr lang="cs-CZ" dirty="0" err="1"/>
              <a:t>flex</a:t>
            </a:r>
            <a:r>
              <a:rPr lang="cs-CZ" dirty="0"/>
              <a:t>: 1 1 auto</a:t>
            </a:r>
          </a:p>
          <a:p>
            <a:pPr lvl="1"/>
            <a:r>
              <a:rPr lang="cs-CZ" dirty="0" err="1"/>
              <a:t>flex</a:t>
            </a:r>
            <a:r>
              <a:rPr lang="cs-CZ" dirty="0"/>
              <a:t>: </a:t>
            </a:r>
            <a:r>
              <a:rPr lang="cs-CZ" dirty="0" err="1"/>
              <a:t>none</a:t>
            </a:r>
            <a:r>
              <a:rPr lang="cs-CZ" dirty="0"/>
              <a:t> = </a:t>
            </a:r>
            <a:r>
              <a:rPr lang="cs-CZ" dirty="0" err="1"/>
              <a:t>flex</a:t>
            </a:r>
            <a:r>
              <a:rPr lang="cs-CZ" dirty="0"/>
              <a:t>: 0 0 auto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524171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935E13B-DA18-727B-9A8A-92C9960F2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 err="1"/>
              <a:t>order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13B0443-BD01-0984-247C-18CB6B36DA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nastavuje změnu pořadí zobrazení prvku v rozvržení</a:t>
            </a:r>
          </a:p>
          <a:p>
            <a:pPr lvl="1"/>
            <a:r>
              <a:rPr lang="cs-CZ" dirty="0"/>
              <a:t>neboli, pomocí </a:t>
            </a:r>
            <a:r>
              <a:rPr lang="cs-CZ" dirty="0" err="1"/>
              <a:t>order</a:t>
            </a:r>
            <a:r>
              <a:rPr lang="cs-CZ" dirty="0"/>
              <a:t> můžeme ovlivnit pořadí zobrazení jednotlivých částí html dokumentu</a:t>
            </a:r>
          </a:p>
          <a:p>
            <a:pPr lvl="1"/>
            <a:r>
              <a:rPr lang="cs-CZ" dirty="0"/>
              <a:t>např. pokud máme v html dokumentu &lt;nav&gt; za &lt;</a:t>
            </a:r>
            <a:r>
              <a:rPr lang="cs-CZ" dirty="0" err="1"/>
              <a:t>main</a:t>
            </a:r>
            <a:r>
              <a:rPr lang="cs-CZ" dirty="0"/>
              <a:t>&gt;, můžeme pomocí </a:t>
            </a:r>
            <a:r>
              <a:rPr lang="cs-CZ" dirty="0" err="1"/>
              <a:t>order</a:t>
            </a:r>
            <a:r>
              <a:rPr lang="cs-CZ" dirty="0"/>
              <a:t> prohlížeči „říct“, že chceme, aby &lt;nav&gt; zobrazil před &lt;</a:t>
            </a:r>
            <a:r>
              <a:rPr lang="cs-CZ" dirty="0" err="1"/>
              <a:t>main</a:t>
            </a:r>
            <a:r>
              <a:rPr lang="cs-CZ" dirty="0"/>
              <a:t>&gt;</a:t>
            </a:r>
          </a:p>
          <a:p>
            <a:pPr lvl="1"/>
            <a:r>
              <a:rPr lang="cs-CZ" dirty="0"/>
              <a:t>využívá se zejména při definovaní vzhledu, např. u </a:t>
            </a:r>
            <a:r>
              <a:rPr lang="cs-CZ" dirty="0" err="1"/>
              <a:t>flexboxu</a:t>
            </a: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95115354"/>
      </p:ext>
    </p:extLst>
  </p:cSld>
  <p:clrMapOvr>
    <a:masterClrMapping/>
  </p:clrMapOvr>
</p:sld>
</file>

<file path=ppt/theme/theme1.xml><?xml version="1.0" encoding="utf-8"?>
<a:theme xmlns:a="http://schemas.openxmlformats.org/drawingml/2006/main" name="Fazeta">
  <a:themeElements>
    <a:clrScheme name="Modrá, teplá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542</Words>
  <Application>Microsoft Office PowerPoint</Application>
  <PresentationFormat>Širokoúhlá obrazovka</PresentationFormat>
  <Paragraphs>113</Paragraphs>
  <Slides>16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20" baseType="lpstr">
      <vt:lpstr>Arial</vt:lpstr>
      <vt:lpstr>Trebuchet MS</vt:lpstr>
      <vt:lpstr>Wingdings 3</vt:lpstr>
      <vt:lpstr>Fazeta</vt:lpstr>
      <vt:lpstr>BGWE2</vt:lpstr>
      <vt:lpstr>flexbox - úvod</vt:lpstr>
      <vt:lpstr>flexbox – rozdíly mezi flexbox a grid</vt:lpstr>
      <vt:lpstr>flexbox</vt:lpstr>
      <vt:lpstr>flexbox</vt:lpstr>
      <vt:lpstr>flex-direction</vt:lpstr>
      <vt:lpstr>flex-wrap</vt:lpstr>
      <vt:lpstr>justify-content</vt:lpstr>
      <vt:lpstr>align-content</vt:lpstr>
      <vt:lpstr>flex-grow</vt:lpstr>
      <vt:lpstr>flex-shrink</vt:lpstr>
      <vt:lpstr>flex-basis</vt:lpstr>
      <vt:lpstr>gap</vt:lpstr>
      <vt:lpstr>flex-flow</vt:lpstr>
      <vt:lpstr>flex</vt:lpstr>
      <vt:lpstr>order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2021-04-12T14:25:36Z</dcterms:created>
  <dcterms:modified xsi:type="dcterms:W3CDTF">2024-03-02T22:09:51Z</dcterms:modified>
</cp:coreProperties>
</file>