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411" r:id="rId1"/>
  </p:sldMasterIdLst>
  <p:sldIdLst>
    <p:sldId id="256" r:id="rId2"/>
    <p:sldId id="259" r:id="rId3"/>
    <p:sldId id="269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Světlý sty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21C4FF4-7766-4A32-B4C5-4FCC3EBB68D8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pPr>
              <a:defRPr/>
            </a:pPr>
            <a:fld id="{85EEE69C-6FF7-41D8-AAD5-60DBE039000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5976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60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0247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055743-79B0-4442-80A5-609273EB5A9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ECB7E-D8F1-466F-9859-DCC5C9817F7A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854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7A376D-1878-448C-9179-D235329DBA89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A655D-E2E9-456E-A3FA-1D235B7DD2D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695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316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44A3A1-EAC3-482F-BFD2-A63C4B874B4A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ABB3E-FC70-46DB-92C0-72CBC526C1F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30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B2A896-6F2A-47DC-B688-F41D86C6BC47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33C5FF-6822-4CDB-A5B4-5629B63E75E4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38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5018FC-0B5C-4E5D-8047-F247E294FB49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CE4D97-2A51-45BB-8E3A-FE446D582D3F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49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8166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856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9792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3998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9317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8255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CDA609-6697-427A-90D9-D40A08B2B161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D9C31-B434-4D22-A59B-5F81A996B62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1264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24F27-34E2-4067-9BDE-B564DE2FF324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C3D75-0306-4C23-8E0E-EB686D7C51E1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064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59C850F-0B09-40D1-8FC7-5F5D9690990C}" type="datetimeFigureOut">
              <a:rPr lang="cs-CZ" smtClean="0"/>
              <a:pPr>
                <a:defRPr/>
              </a:pPr>
              <a:t>22.04.2025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ED8512B-2D00-4320-A0D4-538CBFF0AA6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2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  <p:sldLayoutId id="2147484425" r:id="rId14"/>
    <p:sldLayoutId id="2147484426" r:id="rId15"/>
    <p:sldLayoutId id="2147484427" r:id="rId16"/>
    <p:sldLayoutId id="214748442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Mali" TargetMode="External"/><Relationship Id="rId2" Type="http://schemas.openxmlformats.org/officeDocument/2006/relationships/hyperlink" Target="https://fonts.google.com/specimen/Rubi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cs-CZ" dirty="0"/>
              <a:t>Tvorba a stylování jednoduché stránky</a:t>
            </a:r>
          </a:p>
        </p:txBody>
      </p:sp>
      <p:sp>
        <p:nvSpPr>
          <p:cNvPr id="512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BGWE2 – Mgr. Vlastislav Kučera, Ph.D.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59633E-94BE-47B5-8B70-181D68BFD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34DEF6-389B-4E29-8063-7F3C4FD35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r>
              <a:rPr lang="cs-CZ" dirty="0"/>
              <a:t>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441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BB7A6E-0D6A-8B64-D657-9CA00D667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0DE52A-C642-6E59-B3B6-810A502BF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Nastavit celému dokumentu</a:t>
            </a:r>
          </a:p>
          <a:p>
            <a:pPr lvl="1"/>
            <a:r>
              <a:rPr lang="cs-CZ" dirty="0"/>
              <a:t>barva pozadí bílá nebo jiná</a:t>
            </a:r>
          </a:p>
          <a:p>
            <a:pPr lvl="1"/>
            <a:r>
              <a:rPr lang="cs-CZ" dirty="0"/>
              <a:t>barvu vhodnou k pozadí</a:t>
            </a:r>
          </a:p>
          <a:p>
            <a:pPr lvl="1"/>
            <a:r>
              <a:rPr lang="cs-CZ" dirty="0"/>
              <a:t>velikost písma</a:t>
            </a:r>
          </a:p>
          <a:p>
            <a:pPr lvl="1"/>
            <a:r>
              <a:rPr lang="cs-CZ" dirty="0"/>
              <a:t>font písma - </a:t>
            </a:r>
            <a:r>
              <a:rPr lang="cs-CZ" dirty="0">
                <a:hlinkClick r:id="rId2"/>
              </a:rPr>
              <a:t>https://fonts.google.com/specimen/Rubik</a:t>
            </a:r>
            <a:endParaRPr lang="cs-CZ" dirty="0"/>
          </a:p>
          <a:p>
            <a:r>
              <a:rPr lang="cs-CZ" dirty="0"/>
              <a:t>Nadpisy</a:t>
            </a:r>
          </a:p>
          <a:p>
            <a:pPr lvl="1"/>
            <a:r>
              <a:rPr lang="cs-CZ" dirty="0">
                <a:hlinkClick r:id="rId3"/>
              </a:rPr>
              <a:t>https://fonts.google.com/specimen/Mali</a:t>
            </a:r>
            <a:r>
              <a:rPr lang="cs-CZ" dirty="0"/>
              <a:t> </a:t>
            </a:r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7450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FF809A-D1A9-C140-1140-9BE11FF32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044690-D433-F104-4AB3-0B3D2FBA9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Rozvrhněte stránku pomocí </a:t>
            </a:r>
            <a:r>
              <a:rPr lang="cs-CZ" dirty="0" err="1"/>
              <a:t>gridu</a:t>
            </a:r>
            <a:r>
              <a:rPr lang="cs-CZ" dirty="0"/>
              <a:t> takto: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šířka sloupců v poměru 6:1</a:t>
            </a:r>
          </a:p>
          <a:p>
            <a:r>
              <a:rPr lang="cs-CZ" dirty="0"/>
              <a:t>výška řádků:</a:t>
            </a:r>
          </a:p>
          <a:p>
            <a:r>
              <a:rPr lang="cs-CZ" dirty="0"/>
              <a:t>hlavička – výška = výška header1.jpg + výška navigace (30px) + 10px rozestup mezi &lt;h1&gt; a &lt;nav&gt;</a:t>
            </a:r>
          </a:p>
          <a:p>
            <a:r>
              <a:rPr lang="cs-CZ" dirty="0"/>
              <a:t>pata – 30px</a:t>
            </a:r>
          </a:p>
          <a:p>
            <a:r>
              <a:rPr lang="cs-CZ" dirty="0"/>
              <a:t>obsah, postranní panel - auto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36140B0F-BAE3-81DB-535B-7E1FC5B03A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422900"/>
              </p:ext>
            </p:extLst>
          </p:nvPr>
        </p:nvGraphicFramePr>
        <p:xfrm>
          <a:off x="1559496" y="2872740"/>
          <a:ext cx="812800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val="486635720"/>
                    </a:ext>
                  </a:extLst>
                </a:gridCol>
                <a:gridCol w="1935312">
                  <a:extLst>
                    <a:ext uri="{9D8B030D-6E8A-4147-A177-3AD203B41FA5}">
                      <a16:colId xmlns:a16="http://schemas.microsoft.com/office/drawing/2014/main" val="31005330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Hlavička (záhlaví + navigace)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14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Obsah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Postranní panel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93522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Pata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620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99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61A9E6-31A1-BF06-DE75-6DDC8776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D4377E-65B5-7A78-F512-0536CDDE6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&lt;</a:t>
            </a:r>
            <a:r>
              <a:rPr lang="cs-CZ" dirty="0" err="1"/>
              <a:t>header</a:t>
            </a:r>
            <a:r>
              <a:rPr lang="cs-CZ" dirty="0"/>
              <a:t>&gt;</a:t>
            </a:r>
          </a:p>
          <a:p>
            <a:pPr lvl="1"/>
            <a:r>
              <a:rPr lang="cs-CZ" dirty="0"/>
              <a:t>umístit do oblasti hlavička</a:t>
            </a:r>
          </a:p>
          <a:p>
            <a:r>
              <a:rPr lang="cs-CZ" dirty="0"/>
              <a:t>&lt;</a:t>
            </a:r>
            <a:r>
              <a:rPr lang="cs-CZ" dirty="0" err="1"/>
              <a:t>main</a:t>
            </a:r>
            <a:r>
              <a:rPr lang="cs-CZ" dirty="0"/>
              <a:t>&gt;</a:t>
            </a:r>
          </a:p>
          <a:p>
            <a:pPr lvl="1"/>
            <a:r>
              <a:rPr lang="cs-CZ" dirty="0"/>
              <a:t>umístit do oblasti obsah</a:t>
            </a:r>
          </a:p>
          <a:p>
            <a:r>
              <a:rPr lang="cs-CZ" dirty="0"/>
              <a:t>&lt;</a:t>
            </a:r>
            <a:r>
              <a:rPr lang="cs-CZ" dirty="0" err="1"/>
              <a:t>aside</a:t>
            </a:r>
            <a:r>
              <a:rPr lang="cs-CZ" dirty="0"/>
              <a:t>&gt;</a:t>
            </a:r>
          </a:p>
          <a:p>
            <a:pPr lvl="1"/>
            <a:r>
              <a:rPr lang="cs-CZ" dirty="0"/>
              <a:t>umístit do oblasti postranní panel</a:t>
            </a:r>
          </a:p>
          <a:p>
            <a:r>
              <a:rPr lang="cs-CZ" dirty="0"/>
              <a:t>&lt;</a:t>
            </a:r>
            <a:r>
              <a:rPr lang="cs-CZ" dirty="0" err="1"/>
              <a:t>footer</a:t>
            </a:r>
            <a:r>
              <a:rPr lang="cs-CZ" dirty="0"/>
              <a:t>&gt; </a:t>
            </a:r>
          </a:p>
          <a:p>
            <a:pPr lvl="1"/>
            <a:r>
              <a:rPr lang="cs-CZ" dirty="0"/>
              <a:t>umístit do oblasti pata</a:t>
            </a:r>
          </a:p>
          <a:p>
            <a:pPr lvl="1"/>
            <a:r>
              <a:rPr lang="cs-CZ" dirty="0"/>
              <a:t>text vycentrován a vhodně zmenšen, vhodně odlišena od ostatních prvků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595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3D27CC-6E2D-5036-8977-E9852C6E1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121BDF-0984-A50E-CFEF-E24935E4B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</a:t>
            </a:r>
            <a:r>
              <a:rPr lang="cs-CZ" dirty="0" err="1"/>
              <a:t>header</a:t>
            </a:r>
            <a:r>
              <a:rPr lang="cs-CZ" dirty="0"/>
              <a:t>&gt; - rozdělit svisle pomocí </a:t>
            </a:r>
            <a:r>
              <a:rPr lang="cs-CZ" dirty="0" err="1"/>
              <a:t>flex</a:t>
            </a:r>
            <a:endParaRPr lang="cs-CZ" dirty="0"/>
          </a:p>
          <a:p>
            <a:pPr lvl="1"/>
            <a:r>
              <a:rPr lang="cs-CZ" dirty="0" err="1"/>
              <a:t>flex-direction</a:t>
            </a:r>
            <a:r>
              <a:rPr lang="cs-CZ" dirty="0"/>
              <a:t>: </a:t>
            </a:r>
            <a:r>
              <a:rPr lang="cs-CZ" dirty="0" err="1"/>
              <a:t>column</a:t>
            </a:r>
            <a:endParaRPr lang="cs-CZ" dirty="0"/>
          </a:p>
          <a:p>
            <a:pPr lvl="1"/>
            <a:r>
              <a:rPr lang="cs-CZ" dirty="0"/>
              <a:t>rozestup mezi &lt;h1&gt; a &lt;nav&gt; - 10px</a:t>
            </a:r>
          </a:p>
          <a:p>
            <a:r>
              <a:rPr lang="cs-CZ" dirty="0"/>
              <a:t>&lt;h1&gt;</a:t>
            </a:r>
          </a:p>
          <a:p>
            <a:pPr lvl="1"/>
            <a:r>
              <a:rPr lang="cs-CZ" dirty="0"/>
              <a:t>vynulovat okraje</a:t>
            </a:r>
          </a:p>
          <a:p>
            <a:pPr lvl="1"/>
            <a:r>
              <a:rPr lang="cs-CZ" dirty="0"/>
              <a:t>výška – 100px</a:t>
            </a:r>
          </a:p>
          <a:p>
            <a:r>
              <a:rPr lang="cs-CZ" dirty="0"/>
              <a:t>&lt;</a:t>
            </a:r>
            <a:r>
              <a:rPr lang="cs-CZ" dirty="0" err="1"/>
              <a:t>img</a:t>
            </a:r>
            <a:r>
              <a:rPr lang="cs-CZ" dirty="0"/>
              <a:t>&gt;</a:t>
            </a:r>
          </a:p>
          <a:p>
            <a:pPr lvl="1"/>
            <a:r>
              <a:rPr lang="cs-CZ" dirty="0"/>
              <a:t>umístit vedle &lt;h1&gt; pomocí </a:t>
            </a:r>
            <a:r>
              <a:rPr lang="cs-CZ" dirty="0" err="1"/>
              <a:t>float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079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1FF8BE-9527-541E-24D6-075732FFA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4564F0-3D21-5F84-2E12-74F586DA7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&lt;nav&gt; - přípravné práce pro vodorovné zobrazení menu</a:t>
            </a:r>
          </a:p>
          <a:p>
            <a:pPr lvl="1"/>
            <a:r>
              <a:rPr lang="cs-CZ" dirty="0"/>
              <a:t>horní a dolní orámování – velikost 1px, souvislá čára barvy </a:t>
            </a:r>
            <a:r>
              <a:rPr lang="cs-CZ" dirty="0" err="1"/>
              <a:t>rgb</a:t>
            </a:r>
            <a:r>
              <a:rPr lang="cs-CZ" dirty="0"/>
              <a:t>(206,0,88)</a:t>
            </a:r>
          </a:p>
          <a:p>
            <a:r>
              <a:rPr lang="cs-CZ" dirty="0"/>
              <a:t>nav ul</a:t>
            </a:r>
          </a:p>
          <a:p>
            <a:pPr lvl="1"/>
            <a:r>
              <a:rPr lang="cs-CZ" dirty="0"/>
              <a:t>vynulovat okraje, výplně</a:t>
            </a:r>
          </a:p>
          <a:p>
            <a:pPr lvl="1"/>
            <a:r>
              <a:rPr lang="cs-CZ" dirty="0"/>
              <a:t>zobrazit jako </a:t>
            </a:r>
            <a:r>
              <a:rPr lang="cs-CZ" dirty="0" err="1"/>
              <a:t>flex</a:t>
            </a:r>
            <a:endParaRPr lang="cs-CZ" dirty="0"/>
          </a:p>
          <a:p>
            <a:pPr lvl="1"/>
            <a:r>
              <a:rPr lang="cs-CZ" dirty="0"/>
              <a:t>výška – 30px</a:t>
            </a:r>
          </a:p>
          <a:p>
            <a:pPr lvl="1"/>
            <a:r>
              <a:rPr lang="cs-CZ" dirty="0" err="1"/>
              <a:t>flexu</a:t>
            </a:r>
            <a:r>
              <a:rPr lang="cs-CZ" dirty="0"/>
              <a:t> povolit zalamování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253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4D0C7E-B3ED-E5BE-E0C0-73F6C020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390BAA-126F-447A-ADC0-C9221F3EB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nav </a:t>
            </a:r>
            <a:r>
              <a:rPr lang="cs-CZ" dirty="0" err="1"/>
              <a:t>li</a:t>
            </a:r>
            <a:endParaRPr lang="cs-CZ" dirty="0"/>
          </a:p>
          <a:p>
            <a:pPr lvl="1"/>
            <a:r>
              <a:rPr lang="cs-CZ" dirty="0"/>
              <a:t>nezobrazovat odrážky</a:t>
            </a:r>
          </a:p>
          <a:p>
            <a:pPr lvl="1"/>
            <a:r>
              <a:rPr lang="cs-CZ" dirty="0"/>
              <a:t>šířka každé položky 1/5 celkové šířky (neboli 20%)</a:t>
            </a:r>
          </a:p>
          <a:p>
            <a:r>
              <a:rPr lang="cs-CZ" dirty="0"/>
              <a:t>nav </a:t>
            </a:r>
            <a:r>
              <a:rPr lang="cs-CZ" dirty="0" err="1"/>
              <a:t>li</a:t>
            </a:r>
            <a:r>
              <a:rPr lang="cs-CZ" dirty="0"/>
              <a:t> a</a:t>
            </a:r>
          </a:p>
          <a:p>
            <a:pPr lvl="1"/>
            <a:r>
              <a:rPr lang="cs-CZ" dirty="0"/>
              <a:t>odkazy budou mít barvu </a:t>
            </a:r>
            <a:r>
              <a:rPr lang="cs-CZ" dirty="0" err="1"/>
              <a:t>rgb</a:t>
            </a:r>
            <a:r>
              <a:rPr lang="cs-CZ" dirty="0"/>
              <a:t>(206,0,88),</a:t>
            </a:r>
          </a:p>
          <a:p>
            <a:pPr lvl="1"/>
            <a:r>
              <a:rPr lang="cs-CZ" dirty="0"/>
              <a:t>odkaz bude reagovat po celé šířce řádku (vyplnit prostor položky seznamu – </a:t>
            </a:r>
            <a:r>
              <a:rPr lang="cs-CZ" dirty="0" err="1"/>
              <a:t>width</a:t>
            </a:r>
            <a:r>
              <a:rPr lang="cs-CZ" dirty="0"/>
              <a:t>: 100%)</a:t>
            </a:r>
          </a:p>
          <a:p>
            <a:pPr lvl="1"/>
            <a:r>
              <a:rPr lang="cs-CZ" dirty="0"/>
              <a:t>bez výplně</a:t>
            </a:r>
          </a:p>
          <a:p>
            <a:pPr lvl="1"/>
            <a:r>
              <a:rPr lang="cs-CZ" dirty="0"/>
              <a:t>výška řádku stejná jako výška prvku nav</a:t>
            </a:r>
          </a:p>
          <a:p>
            <a:pPr lvl="1"/>
            <a:r>
              <a:rPr lang="cs-CZ" dirty="0"/>
              <a:t>vycentrovaný text</a:t>
            </a:r>
          </a:p>
          <a:p>
            <a:pPr lvl="1"/>
            <a:r>
              <a:rPr lang="cs-CZ" dirty="0"/>
              <a:t>pravé orámování – tečkovaná čára o šířce 1px a barvě stejné jako barva odkazu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8259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CA2E25-28FC-91CD-A816-9EEFA80A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730BCD-FA32-9EE8-58F0-24D7E045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„vyjíždějící“ podbarvení odkazu</a:t>
            </a:r>
          </a:p>
          <a:p>
            <a:pPr lvl="1"/>
            <a:r>
              <a:rPr lang="cs-CZ" dirty="0"/>
              <a:t>pozadí – přechod z </a:t>
            </a:r>
            <a:r>
              <a:rPr lang="cs-CZ" dirty="0" err="1"/>
              <a:t>rgba</a:t>
            </a:r>
            <a:r>
              <a:rPr lang="cs-CZ" dirty="0"/>
              <a:t>(206, 0, 88, 0.2) na </a:t>
            </a:r>
            <a:r>
              <a:rPr lang="cs-CZ" dirty="0" err="1"/>
              <a:t>rgba</a:t>
            </a:r>
            <a:r>
              <a:rPr lang="cs-CZ" dirty="0"/>
              <a:t>(206,0,88, 0.5) (</a:t>
            </a:r>
            <a:r>
              <a:rPr lang="cs-CZ" dirty="0" err="1"/>
              <a:t>linear</a:t>
            </a:r>
            <a:r>
              <a:rPr lang="cs-CZ" dirty="0"/>
              <a:t>-gradient u background-image)</a:t>
            </a:r>
          </a:p>
          <a:p>
            <a:pPr lvl="1"/>
            <a:r>
              <a:rPr lang="cs-CZ" dirty="0"/>
              <a:t>pozice obrázku na pozadí – vlevo dole (background-</a:t>
            </a:r>
            <a:r>
              <a:rPr lang="cs-CZ" dirty="0" err="1"/>
              <a:t>position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obrázek se nebude opakovat</a:t>
            </a:r>
          </a:p>
          <a:p>
            <a:pPr lvl="1"/>
            <a:r>
              <a:rPr lang="cs-CZ" dirty="0"/>
              <a:t>velikost viditelného pozadí – plná šířka, poloviční výška (</a:t>
            </a:r>
            <a:r>
              <a:rPr lang="cs-CZ" dirty="0" err="1"/>
              <a:t>backgground-size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zrušíme podtržení</a:t>
            </a:r>
          </a:p>
          <a:p>
            <a:pPr lvl="1"/>
            <a:r>
              <a:rPr lang="cs-CZ" dirty="0"/>
              <a:t>přechod (</a:t>
            </a:r>
            <a:r>
              <a:rPr lang="cs-CZ" dirty="0" err="1"/>
              <a:t>transition</a:t>
            </a:r>
            <a:r>
              <a:rPr lang="cs-CZ" dirty="0"/>
              <a:t>) – čas 1s, vlastnost background-</a:t>
            </a:r>
            <a:r>
              <a:rPr lang="cs-CZ" dirty="0" err="1"/>
              <a:t>size</a:t>
            </a:r>
            <a:endParaRPr lang="cs-CZ" dirty="0"/>
          </a:p>
          <a:p>
            <a:pPr lvl="1"/>
            <a:r>
              <a:rPr lang="cs-CZ" dirty="0"/>
              <a:t>při najetí – změna velikosti viditelného pozadí na 100% šířky i výšky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8670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165AD0-0756-F468-A5D7-D31824CB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080A38-797A-5DC4-7061-C4FE0135E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„vyjíždějící“ podtržení</a:t>
            </a:r>
          </a:p>
          <a:p>
            <a:pPr lvl="1"/>
            <a:r>
              <a:rPr lang="cs-CZ" dirty="0"/>
              <a:t>pozadí – přechod z </a:t>
            </a:r>
            <a:r>
              <a:rPr lang="cs-CZ" dirty="0" err="1"/>
              <a:t>rgb</a:t>
            </a:r>
            <a:r>
              <a:rPr lang="cs-CZ" dirty="0"/>
              <a:t>(132, 189, 0) na </a:t>
            </a:r>
            <a:r>
              <a:rPr lang="cs-CZ" dirty="0" err="1"/>
              <a:t>rgb</a:t>
            </a:r>
            <a:r>
              <a:rPr lang="cs-CZ" dirty="0"/>
              <a:t>(132, 189, 0) </a:t>
            </a:r>
          </a:p>
          <a:p>
            <a:pPr lvl="1"/>
            <a:r>
              <a:rPr lang="cs-CZ" dirty="0"/>
              <a:t>pozice obrázku na pozadí – vlevo dole</a:t>
            </a:r>
          </a:p>
          <a:p>
            <a:pPr lvl="1"/>
            <a:r>
              <a:rPr lang="cs-CZ" dirty="0"/>
              <a:t>obrázek se nebude opakovat</a:t>
            </a:r>
          </a:p>
          <a:p>
            <a:pPr lvl="1"/>
            <a:r>
              <a:rPr lang="cs-CZ" dirty="0"/>
              <a:t>velikost viditelného pozadí – 0 šířka 1px výška</a:t>
            </a:r>
          </a:p>
          <a:p>
            <a:pPr lvl="1"/>
            <a:r>
              <a:rPr lang="cs-CZ" dirty="0"/>
              <a:t>zrušit podtržení</a:t>
            </a:r>
          </a:p>
          <a:p>
            <a:pPr lvl="1"/>
            <a:r>
              <a:rPr lang="cs-CZ" dirty="0" err="1"/>
              <a:t>transition</a:t>
            </a:r>
            <a:r>
              <a:rPr lang="cs-CZ" dirty="0"/>
              <a:t> stejný jako v předchozím případě</a:t>
            </a:r>
          </a:p>
          <a:p>
            <a:pPr lvl="1"/>
            <a:r>
              <a:rPr lang="cs-CZ" dirty="0"/>
              <a:t>po najetí myši – velikost viditelného pozadí 100% </a:t>
            </a:r>
            <a:r>
              <a:rPr lang="cs-CZ" dirty="0" err="1"/>
              <a:t>šiřka</a:t>
            </a:r>
            <a:r>
              <a:rPr lang="cs-CZ" dirty="0"/>
              <a:t>, 1px výška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7786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514E40-7FD1-31F6-CB3E-EB2EA3366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C6AC3D-AD98-EB6F-DC88-34DADBEB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Obrázky v odkazy.html</a:t>
            </a:r>
          </a:p>
          <a:p>
            <a:pPr lvl="1"/>
            <a:r>
              <a:rPr lang="cs-CZ" dirty="0"/>
              <a:t>zmenšit velikost</a:t>
            </a:r>
          </a:p>
          <a:p>
            <a:r>
              <a:rPr lang="cs-CZ" dirty="0"/>
              <a:t>Odstavce ve všech .html</a:t>
            </a:r>
          </a:p>
          <a:p>
            <a:pPr lvl="1"/>
            <a:r>
              <a:rPr lang="cs-CZ" dirty="0"/>
              <a:t>nastavit odsazení prvního řádku</a:t>
            </a:r>
          </a:p>
          <a:p>
            <a:pPr lvl="1"/>
            <a:r>
              <a:rPr lang="cs-CZ" dirty="0"/>
              <a:t>nastavit řádkování</a:t>
            </a:r>
          </a:p>
          <a:p>
            <a:pPr lvl="1"/>
            <a:r>
              <a:rPr lang="cs-CZ" dirty="0"/>
              <a:t>nastavit výplně</a:t>
            </a:r>
          </a:p>
        </p:txBody>
      </p:sp>
    </p:spTree>
    <p:extLst>
      <p:ext uri="{BB962C8B-B14F-4D97-AF65-F5344CB8AC3E}">
        <p14:creationId xmlns:p14="http://schemas.microsoft.com/office/powerpoint/2010/main" val="673959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Modrá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531</Words>
  <Application>Microsoft Office PowerPoint</Application>
  <PresentationFormat>Širokoúhlá obrazovka</PresentationFormat>
  <Paragraphs>86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Wingdings 3</vt:lpstr>
      <vt:lpstr>Ion Boardroom</vt:lpstr>
      <vt:lpstr>Tvorba a stylování jednoduché stránky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2021-12-12T20:20:11Z</dcterms:created>
  <dcterms:modified xsi:type="dcterms:W3CDTF">2025-04-22T18:26:34Z</dcterms:modified>
</cp:coreProperties>
</file>