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06" r:id="rId1"/>
  </p:sldMasterIdLst>
  <p:sldIdLst>
    <p:sldId id="256" r:id="rId2"/>
    <p:sldId id="257" r:id="rId3"/>
    <p:sldId id="279" r:id="rId4"/>
    <p:sldId id="259" r:id="rId5"/>
    <p:sldId id="260" r:id="rId6"/>
    <p:sldId id="284" r:id="rId7"/>
    <p:sldId id="285" r:id="rId8"/>
    <p:sldId id="269" r:id="rId9"/>
    <p:sldId id="280" r:id="rId10"/>
    <p:sldId id="270" r:id="rId11"/>
    <p:sldId id="271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D0A2"/>
    <a:srgbClr val="840084"/>
    <a:srgbClr val="7030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72" autoAdjust="0"/>
    <p:restoredTop sz="94660"/>
  </p:normalViewPr>
  <p:slideViewPr>
    <p:cSldViewPr>
      <p:cViewPr varScale="1">
        <p:scale>
          <a:sx n="111" d="100"/>
          <a:sy n="111" d="100"/>
        </p:scale>
        <p:origin x="564" y="9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F3318-0C93-4308-9B21-612095FD71E4}" type="datetimeFigureOut">
              <a:rPr lang="cs-CZ" smtClean="0"/>
              <a:pPr/>
              <a:t>24.09.2023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E9DB8-A472-4873-B783-4C4F2BC2171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72051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F3318-0C93-4308-9B21-612095FD71E4}" type="datetimeFigureOut">
              <a:rPr lang="cs-CZ" smtClean="0"/>
              <a:pPr/>
              <a:t>24.09.2023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E9DB8-A472-4873-B783-4C4F2BC2171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8992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F3318-0C93-4308-9B21-612095FD71E4}" type="datetimeFigureOut">
              <a:rPr lang="cs-CZ" smtClean="0"/>
              <a:pPr/>
              <a:t>24.09.2023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E9DB8-A472-4873-B783-4C4F2BC2171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43410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F3318-0C93-4308-9B21-612095FD71E4}" type="datetimeFigureOut">
              <a:rPr lang="cs-CZ" smtClean="0"/>
              <a:pPr/>
              <a:t>24.09.2023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E9DB8-A472-4873-B783-4C4F2BC2171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793212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F3318-0C93-4308-9B21-612095FD71E4}" type="datetimeFigureOut">
              <a:rPr lang="cs-CZ" smtClean="0"/>
              <a:pPr/>
              <a:t>24.09.2023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E9DB8-A472-4873-B783-4C4F2BC2171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080342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F3318-0C93-4308-9B21-612095FD71E4}" type="datetimeFigureOut">
              <a:rPr lang="cs-CZ" smtClean="0"/>
              <a:pPr/>
              <a:t>24.09.2023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E9DB8-A472-4873-B783-4C4F2BC2171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961975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F3318-0C93-4308-9B21-612095FD71E4}" type="datetimeFigureOut">
              <a:rPr lang="cs-CZ" smtClean="0"/>
              <a:pPr/>
              <a:t>24.09.2023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E9DB8-A472-4873-B783-4C4F2BC2171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056073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F3318-0C93-4308-9B21-612095FD71E4}" type="datetimeFigureOut">
              <a:rPr lang="cs-CZ" smtClean="0"/>
              <a:pPr/>
              <a:t>24.09.2023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E9DB8-A472-4873-B783-4C4F2BC2171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163060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E9DB8-A472-4873-B783-4C4F2BC2171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F3318-0C93-4308-9B21-612095FD71E4}" type="datetimeFigureOut">
              <a:rPr lang="cs-CZ" smtClean="0"/>
              <a:pPr/>
              <a:t>24.09.2023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022126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F3318-0C93-4308-9B21-612095FD71E4}" type="datetimeFigureOut">
              <a:rPr lang="cs-CZ" smtClean="0"/>
              <a:pPr/>
              <a:t>24.09.2023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E9DB8-A472-4873-B783-4C4F2BC2171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678890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F3318-0C93-4308-9B21-612095FD71E4}" type="datetimeFigureOut">
              <a:rPr lang="cs-CZ" smtClean="0"/>
              <a:pPr/>
              <a:t>24.09.2023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E9DB8-A472-4873-B783-4C4F2BC2171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444038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F3318-0C93-4308-9B21-612095FD71E4}" type="datetimeFigureOut">
              <a:rPr lang="cs-CZ" smtClean="0"/>
              <a:pPr/>
              <a:t>24.09.2023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E9DB8-A472-4873-B783-4C4F2BC2171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486789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F3318-0C93-4308-9B21-612095FD71E4}" type="datetimeFigureOut">
              <a:rPr lang="cs-CZ" smtClean="0"/>
              <a:pPr/>
              <a:t>24.09.2023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E9DB8-A472-4873-B783-4C4F2BC2171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361128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F3318-0C93-4308-9B21-612095FD71E4}" type="datetimeFigureOut">
              <a:rPr lang="cs-CZ" smtClean="0"/>
              <a:pPr/>
              <a:t>24.09.2023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E9DB8-A472-4873-B783-4C4F2BC2171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976131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F3318-0C93-4308-9B21-612095FD71E4}" type="datetimeFigureOut">
              <a:rPr lang="cs-CZ" smtClean="0"/>
              <a:pPr/>
              <a:t>24.09.2023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E9DB8-A472-4873-B783-4C4F2BC2171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963993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F3318-0C93-4308-9B21-612095FD71E4}" type="datetimeFigureOut">
              <a:rPr lang="cs-CZ" smtClean="0"/>
              <a:pPr/>
              <a:t>24.09.2023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E9DB8-A472-4873-B783-4C4F2BC2171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69870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CF3318-0C93-4308-9B21-612095FD71E4}" type="datetimeFigureOut">
              <a:rPr lang="cs-CZ" smtClean="0"/>
              <a:pPr/>
              <a:t>24.09.2023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09E9DB8-A472-4873-B783-4C4F2BC2171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10767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  <p:sldLayoutId id="2147483720" r:id="rId14"/>
    <p:sldLayoutId id="2147483721" r:id="rId15"/>
    <p:sldLayoutId id="214748372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3schools.com/tags/tag_meta.asp" TargetMode="External"/><Relationship Id="rId2" Type="http://schemas.openxmlformats.org/officeDocument/2006/relationships/hyperlink" Target="https://gist.github.com/MicBrain/46a9723158307fd30db66a4b2af85411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ntentking.cz/akademie/robotstxt/" TargetMode="External"/><Relationship Id="rId2" Type="http://schemas.openxmlformats.org/officeDocument/2006/relationships/hyperlink" Target="https://www.contentking.cz/akademie/meta-tag-robots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783C067-F8BF-4755-B516-8A0CD74CF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664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2ED796EC-E7FF-46DB-B912-FB08BF12A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549A2DAB-B431-487D-95AD-BB0FECB49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>
              <a:lumMod val="75000"/>
              <a:alpha val="8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5ECDEE1-7093-418F-9CF5-24EEB115C1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45062AF-EB11-4651-BC4A-4DA21768DE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>
            <a:normAutofit/>
          </a:bodyPr>
          <a:lstStyle/>
          <a:p>
            <a:r>
              <a:rPr lang="cs-CZ" dirty="0"/>
              <a:t>Mgr. Vlastislav Kučera, Ph.D.</a:t>
            </a:r>
          </a:p>
          <a:p>
            <a:r>
              <a:rPr lang="cs-CZ" dirty="0"/>
              <a:t>Struktura stránky, hlavička, …</a:t>
            </a:r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07067" y="1397000"/>
            <a:ext cx="7766936" cy="2653836"/>
          </a:xfrm>
        </p:spPr>
        <p:txBody>
          <a:bodyPr>
            <a:normAutofit/>
          </a:bodyPr>
          <a:lstStyle/>
          <a:p>
            <a:r>
              <a:rPr lang="cs-CZ" dirty="0"/>
              <a:t>BGWE1</a:t>
            </a: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0819F787-32B4-46A8-BC57-C6571BCEE2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Obsah přednášky</a:t>
            </a:r>
          </a:p>
        </p:txBody>
      </p:sp>
      <p:sp>
        <p:nvSpPr>
          <p:cNvPr id="29" name="Isosceles Triangle 28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31" name="Isosceles Triangle 30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Struktura stránky</a:t>
            </a:r>
          </a:p>
          <a:p>
            <a:r>
              <a:rPr lang="cs-CZ" dirty="0"/>
              <a:t>hlavička</a:t>
            </a:r>
          </a:p>
          <a:p>
            <a:r>
              <a:rPr lang="cs-CZ" dirty="0"/>
              <a:t>meta tagy</a:t>
            </a:r>
          </a:p>
          <a:p>
            <a:r>
              <a:rPr lang="cs-CZ" dirty="0"/>
              <a:t>titulek stránky</a:t>
            </a:r>
          </a:p>
          <a:p>
            <a:r>
              <a:rPr lang="cs-CZ" dirty="0"/>
              <a:t>připojení stylů, ...</a:t>
            </a:r>
          </a:p>
          <a:p>
            <a:pPr marL="0" indent="0">
              <a:buNone/>
            </a:pPr>
            <a:endParaRPr lang="cs-CZ" dirty="0"/>
          </a:p>
          <a:p>
            <a:pPr>
              <a:buNone/>
            </a:pPr>
            <a:endParaRPr lang="cs-CZ" dirty="0"/>
          </a:p>
        </p:txBody>
      </p:sp>
      <p:sp>
        <p:nvSpPr>
          <p:cNvPr id="37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Základní struktura stránky HTML5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pPr marL="109728" indent="0">
              <a:lnSpc>
                <a:spcPct val="90000"/>
              </a:lnSpc>
              <a:buNone/>
            </a:pPr>
            <a:r>
              <a:rPr lang="cs-CZ" sz="1300" dirty="0">
                <a:solidFill>
                  <a:srgbClr val="00B0F0"/>
                </a:solidFill>
              </a:rPr>
              <a:t>&lt;</a:t>
            </a:r>
            <a:r>
              <a:rPr lang="cs-CZ" sz="1300" dirty="0">
                <a:solidFill>
                  <a:srgbClr val="840084"/>
                </a:solidFill>
              </a:rPr>
              <a:t>!DOCTYPE</a:t>
            </a:r>
            <a:r>
              <a:rPr lang="cs-CZ" sz="1300" dirty="0"/>
              <a:t> </a:t>
            </a:r>
            <a:r>
              <a:rPr lang="cs-CZ" sz="1300" dirty="0">
                <a:solidFill>
                  <a:srgbClr val="42D0A2"/>
                </a:solidFill>
              </a:rPr>
              <a:t>html</a:t>
            </a:r>
            <a:r>
              <a:rPr lang="cs-CZ" sz="1300" dirty="0">
                <a:solidFill>
                  <a:srgbClr val="00B0F0"/>
                </a:solidFill>
              </a:rPr>
              <a:t>&gt;</a:t>
            </a:r>
          </a:p>
          <a:p>
            <a:pPr marL="109728" indent="0">
              <a:lnSpc>
                <a:spcPct val="90000"/>
              </a:lnSpc>
              <a:buNone/>
            </a:pPr>
            <a:r>
              <a:rPr lang="cs-CZ" sz="1300" dirty="0"/>
              <a:t>  </a:t>
            </a:r>
            <a:r>
              <a:rPr lang="cs-CZ" sz="1300" dirty="0">
                <a:solidFill>
                  <a:srgbClr val="00B0F0"/>
                </a:solidFill>
              </a:rPr>
              <a:t>&lt;</a:t>
            </a:r>
            <a:r>
              <a:rPr lang="cs-CZ" sz="1300" dirty="0">
                <a:solidFill>
                  <a:srgbClr val="840084"/>
                </a:solidFill>
              </a:rPr>
              <a:t>html</a:t>
            </a:r>
            <a:r>
              <a:rPr lang="cs-CZ" sz="1300" dirty="0"/>
              <a:t> </a:t>
            </a:r>
            <a:r>
              <a:rPr lang="cs-CZ" sz="1300" dirty="0" err="1">
                <a:solidFill>
                  <a:srgbClr val="42D0A2"/>
                </a:solidFill>
              </a:rPr>
              <a:t>lang</a:t>
            </a:r>
            <a:r>
              <a:rPr lang="cs-CZ" sz="1300" dirty="0"/>
              <a:t>="</a:t>
            </a:r>
            <a:r>
              <a:rPr lang="cs-CZ" sz="1300" dirty="0">
                <a:solidFill>
                  <a:srgbClr val="FF0000"/>
                </a:solidFill>
              </a:rPr>
              <a:t>cs</a:t>
            </a:r>
            <a:r>
              <a:rPr lang="cs-CZ" sz="1300" dirty="0"/>
              <a:t>"</a:t>
            </a:r>
            <a:r>
              <a:rPr lang="cs-CZ" sz="1300" dirty="0">
                <a:solidFill>
                  <a:srgbClr val="00B0F0"/>
                </a:solidFill>
              </a:rPr>
              <a:t>&gt;</a:t>
            </a:r>
          </a:p>
          <a:p>
            <a:pPr marL="109728" indent="0">
              <a:lnSpc>
                <a:spcPct val="90000"/>
              </a:lnSpc>
              <a:buNone/>
            </a:pPr>
            <a:r>
              <a:rPr lang="cs-CZ" sz="1300" dirty="0"/>
              <a:t>    </a:t>
            </a:r>
            <a:r>
              <a:rPr lang="cs-CZ" sz="1300" dirty="0">
                <a:solidFill>
                  <a:srgbClr val="00B0F0"/>
                </a:solidFill>
              </a:rPr>
              <a:t>&lt;</a:t>
            </a:r>
            <a:r>
              <a:rPr lang="cs-CZ" sz="1300" dirty="0" err="1">
                <a:solidFill>
                  <a:srgbClr val="840084"/>
                </a:solidFill>
              </a:rPr>
              <a:t>head</a:t>
            </a:r>
            <a:r>
              <a:rPr lang="cs-CZ" sz="1300" dirty="0">
                <a:solidFill>
                  <a:srgbClr val="00B0F0"/>
                </a:solidFill>
              </a:rPr>
              <a:t>&gt;</a:t>
            </a:r>
          </a:p>
          <a:p>
            <a:pPr marL="109728" indent="0">
              <a:lnSpc>
                <a:spcPct val="90000"/>
              </a:lnSpc>
              <a:buNone/>
            </a:pPr>
            <a:r>
              <a:rPr lang="cs-CZ" sz="1300" dirty="0"/>
              <a:t>      </a:t>
            </a:r>
            <a:r>
              <a:rPr lang="cs-CZ" sz="1300" dirty="0">
                <a:solidFill>
                  <a:srgbClr val="00B0F0"/>
                </a:solidFill>
              </a:rPr>
              <a:t>&lt;</a:t>
            </a:r>
            <a:r>
              <a:rPr lang="cs-CZ" sz="1300" dirty="0">
                <a:solidFill>
                  <a:srgbClr val="840084"/>
                </a:solidFill>
              </a:rPr>
              <a:t>meta</a:t>
            </a:r>
            <a:r>
              <a:rPr lang="cs-CZ" sz="1300" dirty="0"/>
              <a:t> </a:t>
            </a:r>
            <a:r>
              <a:rPr lang="cs-CZ" sz="1300" dirty="0" err="1">
                <a:solidFill>
                  <a:srgbClr val="42D0A2"/>
                </a:solidFill>
              </a:rPr>
              <a:t>charset</a:t>
            </a:r>
            <a:r>
              <a:rPr lang="cs-CZ" sz="1300" dirty="0"/>
              <a:t>="</a:t>
            </a:r>
            <a:r>
              <a:rPr lang="cs-CZ" sz="1300" dirty="0">
                <a:solidFill>
                  <a:srgbClr val="FF0000"/>
                </a:solidFill>
              </a:rPr>
              <a:t>UTF-8</a:t>
            </a:r>
            <a:r>
              <a:rPr lang="cs-CZ" sz="1300" dirty="0"/>
              <a:t>"</a:t>
            </a:r>
            <a:r>
              <a:rPr lang="cs-CZ" sz="1300" dirty="0">
                <a:solidFill>
                  <a:srgbClr val="00B0F0"/>
                </a:solidFill>
              </a:rPr>
              <a:t>&gt;</a:t>
            </a:r>
          </a:p>
          <a:p>
            <a:pPr marL="109728" indent="0">
              <a:lnSpc>
                <a:spcPct val="90000"/>
              </a:lnSpc>
              <a:buNone/>
            </a:pPr>
            <a:r>
              <a:rPr lang="cs-CZ" sz="1300" dirty="0">
                <a:solidFill>
                  <a:srgbClr val="00B0F0"/>
                </a:solidFill>
              </a:rPr>
              <a:t>      </a:t>
            </a:r>
            <a:r>
              <a:rPr lang="en-US" sz="1300" dirty="0">
                <a:solidFill>
                  <a:srgbClr val="00B0F0"/>
                </a:solidFill>
              </a:rPr>
              <a:t>&lt;</a:t>
            </a:r>
            <a:r>
              <a:rPr lang="en-US" sz="1300" dirty="0">
                <a:solidFill>
                  <a:srgbClr val="840084"/>
                </a:solidFill>
              </a:rPr>
              <a:t>meta</a:t>
            </a:r>
            <a:r>
              <a:rPr lang="en-US" sz="1300" dirty="0"/>
              <a:t> </a:t>
            </a:r>
            <a:r>
              <a:rPr lang="en-US" sz="1300" dirty="0">
                <a:solidFill>
                  <a:srgbClr val="42D0A2"/>
                </a:solidFill>
              </a:rPr>
              <a:t>name</a:t>
            </a:r>
            <a:r>
              <a:rPr lang="en-US" sz="1300" dirty="0"/>
              <a:t>="</a:t>
            </a:r>
            <a:r>
              <a:rPr lang="en-US" sz="1300" dirty="0">
                <a:solidFill>
                  <a:srgbClr val="FF0000"/>
                </a:solidFill>
              </a:rPr>
              <a:t>viewport</a:t>
            </a:r>
            <a:r>
              <a:rPr lang="en-US" sz="1300" dirty="0"/>
              <a:t>" </a:t>
            </a:r>
            <a:r>
              <a:rPr lang="en-US" sz="1300" dirty="0">
                <a:solidFill>
                  <a:srgbClr val="42D0A2"/>
                </a:solidFill>
              </a:rPr>
              <a:t>content</a:t>
            </a:r>
            <a:r>
              <a:rPr lang="en-US" sz="1300" dirty="0"/>
              <a:t>="</a:t>
            </a:r>
            <a:r>
              <a:rPr lang="en-US" sz="1300" dirty="0">
                <a:solidFill>
                  <a:srgbClr val="FF0000"/>
                </a:solidFill>
              </a:rPr>
              <a:t>width=device-width, initial-scale=1.0</a:t>
            </a:r>
            <a:r>
              <a:rPr lang="en-US" sz="1300" dirty="0"/>
              <a:t>"</a:t>
            </a:r>
            <a:r>
              <a:rPr lang="en-US" sz="1300" dirty="0">
                <a:solidFill>
                  <a:srgbClr val="00B0F0"/>
                </a:solidFill>
              </a:rPr>
              <a:t>&gt;</a:t>
            </a:r>
            <a:endParaRPr lang="cs-CZ" sz="1300" dirty="0">
              <a:solidFill>
                <a:srgbClr val="00B0F0"/>
              </a:solidFill>
            </a:endParaRPr>
          </a:p>
          <a:p>
            <a:pPr marL="109728" indent="0">
              <a:lnSpc>
                <a:spcPct val="90000"/>
              </a:lnSpc>
              <a:buNone/>
            </a:pPr>
            <a:r>
              <a:rPr lang="cs-CZ" sz="1300" dirty="0"/>
              <a:t>      </a:t>
            </a:r>
            <a:r>
              <a:rPr lang="cs-CZ" sz="1300" dirty="0">
                <a:solidFill>
                  <a:srgbClr val="00B0F0"/>
                </a:solidFill>
              </a:rPr>
              <a:t>&lt;</a:t>
            </a:r>
            <a:r>
              <a:rPr lang="cs-CZ" sz="1300" dirty="0" err="1">
                <a:solidFill>
                  <a:srgbClr val="840084"/>
                </a:solidFill>
              </a:rPr>
              <a:t>title</a:t>
            </a:r>
            <a:r>
              <a:rPr lang="cs-CZ" sz="1300" dirty="0">
                <a:solidFill>
                  <a:srgbClr val="00B0F0"/>
                </a:solidFill>
              </a:rPr>
              <a:t>&gt;</a:t>
            </a:r>
            <a:r>
              <a:rPr lang="cs-CZ" sz="1300" dirty="0"/>
              <a:t>To je to, co se zobrazí v titulkové liště prohlížeče</a:t>
            </a:r>
            <a:r>
              <a:rPr lang="cs-CZ" sz="1300" dirty="0">
                <a:solidFill>
                  <a:srgbClr val="00B0F0"/>
                </a:solidFill>
              </a:rPr>
              <a:t>&lt;/</a:t>
            </a:r>
            <a:r>
              <a:rPr lang="cs-CZ" sz="1300" dirty="0" err="1">
                <a:solidFill>
                  <a:srgbClr val="840084"/>
                </a:solidFill>
              </a:rPr>
              <a:t>title</a:t>
            </a:r>
            <a:r>
              <a:rPr lang="cs-CZ" sz="1300" dirty="0">
                <a:solidFill>
                  <a:srgbClr val="00B0F0"/>
                </a:solidFill>
              </a:rPr>
              <a:t>&gt;</a:t>
            </a:r>
          </a:p>
          <a:p>
            <a:pPr marL="109728" indent="0">
              <a:lnSpc>
                <a:spcPct val="90000"/>
              </a:lnSpc>
              <a:buNone/>
            </a:pPr>
            <a:r>
              <a:rPr lang="cs-CZ" sz="1300" dirty="0"/>
              <a:t>    </a:t>
            </a:r>
            <a:r>
              <a:rPr lang="cs-CZ" sz="1300" dirty="0">
                <a:solidFill>
                  <a:srgbClr val="00B0F0"/>
                </a:solidFill>
              </a:rPr>
              <a:t>&lt;/</a:t>
            </a:r>
            <a:r>
              <a:rPr lang="cs-CZ" sz="1300" dirty="0" err="1">
                <a:solidFill>
                  <a:srgbClr val="840084"/>
                </a:solidFill>
              </a:rPr>
              <a:t>head</a:t>
            </a:r>
            <a:r>
              <a:rPr lang="cs-CZ" sz="1300" dirty="0">
                <a:solidFill>
                  <a:srgbClr val="00B0F0"/>
                </a:solidFill>
              </a:rPr>
              <a:t>&gt;</a:t>
            </a:r>
          </a:p>
          <a:p>
            <a:pPr marL="109728" indent="0">
              <a:lnSpc>
                <a:spcPct val="90000"/>
              </a:lnSpc>
              <a:buNone/>
            </a:pPr>
            <a:r>
              <a:rPr lang="cs-CZ" sz="1300" dirty="0"/>
              <a:t>    </a:t>
            </a:r>
            <a:r>
              <a:rPr lang="cs-CZ" sz="1300" dirty="0">
                <a:solidFill>
                  <a:srgbClr val="00B0F0"/>
                </a:solidFill>
              </a:rPr>
              <a:t>&lt;</a:t>
            </a:r>
            <a:r>
              <a:rPr lang="cs-CZ" sz="1300" dirty="0">
                <a:solidFill>
                  <a:srgbClr val="840084"/>
                </a:solidFill>
              </a:rPr>
              <a:t>body</a:t>
            </a:r>
            <a:r>
              <a:rPr lang="cs-CZ" sz="1300" dirty="0">
                <a:solidFill>
                  <a:srgbClr val="00B0F0"/>
                </a:solidFill>
              </a:rPr>
              <a:t>&gt;</a:t>
            </a:r>
          </a:p>
          <a:p>
            <a:pPr marL="109728" indent="0">
              <a:lnSpc>
                <a:spcPct val="90000"/>
              </a:lnSpc>
              <a:buNone/>
            </a:pPr>
            <a:endParaRPr lang="cs-CZ" sz="1300" dirty="0"/>
          </a:p>
          <a:p>
            <a:pPr marL="109728" indent="0">
              <a:lnSpc>
                <a:spcPct val="90000"/>
              </a:lnSpc>
              <a:buNone/>
            </a:pPr>
            <a:r>
              <a:rPr lang="cs-CZ" sz="1300" dirty="0"/>
              <a:t>    </a:t>
            </a:r>
            <a:r>
              <a:rPr lang="cs-CZ" sz="1300" dirty="0">
                <a:solidFill>
                  <a:srgbClr val="00B0F0"/>
                </a:solidFill>
              </a:rPr>
              <a:t>&lt;/</a:t>
            </a:r>
            <a:r>
              <a:rPr lang="cs-CZ" sz="1300" dirty="0">
                <a:solidFill>
                  <a:srgbClr val="840084"/>
                </a:solidFill>
              </a:rPr>
              <a:t>body</a:t>
            </a:r>
            <a:r>
              <a:rPr lang="cs-CZ" sz="1300" dirty="0">
                <a:solidFill>
                  <a:srgbClr val="00B0F0"/>
                </a:solidFill>
              </a:rPr>
              <a:t>&gt;</a:t>
            </a:r>
          </a:p>
          <a:p>
            <a:pPr marL="109728" indent="0">
              <a:lnSpc>
                <a:spcPct val="90000"/>
              </a:lnSpc>
              <a:buNone/>
            </a:pPr>
            <a:r>
              <a:rPr lang="cs-CZ" sz="1300" dirty="0"/>
              <a:t>  </a:t>
            </a:r>
            <a:r>
              <a:rPr lang="cs-CZ" sz="1300" dirty="0">
                <a:solidFill>
                  <a:srgbClr val="00B0F0"/>
                </a:solidFill>
              </a:rPr>
              <a:t>&lt;/</a:t>
            </a:r>
            <a:r>
              <a:rPr lang="cs-CZ" sz="1300" dirty="0">
                <a:solidFill>
                  <a:srgbClr val="840084"/>
                </a:solidFill>
              </a:rPr>
              <a:t>html</a:t>
            </a:r>
            <a:r>
              <a:rPr lang="cs-CZ" sz="1300" dirty="0">
                <a:solidFill>
                  <a:srgbClr val="00B0F0"/>
                </a:solidFill>
              </a:rPr>
              <a:t>&gt;</a:t>
            </a:r>
          </a:p>
          <a:p>
            <a:pPr marL="109728" indent="0">
              <a:lnSpc>
                <a:spcPct val="90000"/>
              </a:lnSpc>
              <a:buNone/>
            </a:pPr>
            <a:endParaRPr lang="cs-CZ" sz="1300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295820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Hlavička www stránky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uvozena tagy </a:t>
            </a:r>
            <a:r>
              <a:rPr lang="cs-CZ" dirty="0">
                <a:solidFill>
                  <a:srgbClr val="00B0F0"/>
                </a:solidFill>
              </a:rPr>
              <a:t>&lt;</a:t>
            </a:r>
            <a:r>
              <a:rPr lang="cs-CZ" dirty="0" err="1">
                <a:solidFill>
                  <a:srgbClr val="840084"/>
                </a:solidFill>
              </a:rPr>
              <a:t>head</a:t>
            </a:r>
            <a:r>
              <a:rPr lang="cs-CZ" dirty="0">
                <a:solidFill>
                  <a:srgbClr val="00B0F0"/>
                </a:solidFill>
              </a:rPr>
              <a:t>&gt;&lt;/</a:t>
            </a:r>
            <a:r>
              <a:rPr lang="cs-CZ" dirty="0" err="1">
                <a:solidFill>
                  <a:srgbClr val="840084"/>
                </a:solidFill>
              </a:rPr>
              <a:t>head</a:t>
            </a:r>
            <a:r>
              <a:rPr lang="cs-CZ" dirty="0">
                <a:solidFill>
                  <a:srgbClr val="00B0F0"/>
                </a:solidFill>
              </a:rPr>
              <a:t>&gt;</a:t>
            </a:r>
          </a:p>
          <a:p>
            <a:r>
              <a:rPr lang="cs-CZ" dirty="0"/>
              <a:t>vše, co je mezi nimi obsaženo, se nezobrazí</a:t>
            </a:r>
          </a:p>
          <a:p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Meta </a:t>
            </a:r>
            <a:r>
              <a:rPr lang="cs-CZ" dirty="0" err="1"/>
              <a:t>tagy</a:t>
            </a:r>
            <a:endParaRPr lang="cs-CZ" dirty="0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nepárový tag</a:t>
            </a:r>
          </a:p>
          <a:p>
            <a:r>
              <a:rPr lang="cs-CZ" dirty="0"/>
              <a:t>syntaxe:</a:t>
            </a:r>
          </a:p>
          <a:p>
            <a:pPr lvl="1"/>
            <a:r>
              <a:rPr lang="cs-CZ" dirty="0">
                <a:solidFill>
                  <a:srgbClr val="00B0F0"/>
                </a:solidFill>
              </a:rPr>
              <a:t>&lt;</a:t>
            </a:r>
            <a:r>
              <a:rPr lang="cs-CZ" dirty="0">
                <a:solidFill>
                  <a:srgbClr val="840084"/>
                </a:solidFill>
              </a:rPr>
              <a:t>meta</a:t>
            </a:r>
            <a:r>
              <a:rPr lang="cs-CZ" dirty="0"/>
              <a:t>  </a:t>
            </a:r>
            <a:r>
              <a:rPr lang="cs-CZ" dirty="0" err="1">
                <a:solidFill>
                  <a:srgbClr val="42D0A2"/>
                </a:solidFill>
              </a:rPr>
              <a:t>name</a:t>
            </a:r>
            <a:r>
              <a:rPr lang="cs-CZ" dirty="0"/>
              <a:t>=" " </a:t>
            </a:r>
            <a:r>
              <a:rPr lang="cs-CZ" dirty="0" err="1">
                <a:solidFill>
                  <a:srgbClr val="42D0A2"/>
                </a:solidFill>
              </a:rPr>
              <a:t>content</a:t>
            </a:r>
            <a:r>
              <a:rPr lang="cs-CZ" dirty="0"/>
              <a:t>=" "</a:t>
            </a:r>
            <a:r>
              <a:rPr lang="cs-CZ" dirty="0">
                <a:solidFill>
                  <a:srgbClr val="00B0F0"/>
                </a:solidFill>
              </a:rPr>
              <a:t>/&gt;</a:t>
            </a:r>
          </a:p>
          <a:p>
            <a:pPr lvl="2"/>
            <a:r>
              <a:rPr lang="cs-CZ" dirty="0"/>
              <a:t>pro zadání popisu webu, klíčových slov, autora, ...</a:t>
            </a:r>
          </a:p>
          <a:p>
            <a:pPr lvl="1"/>
            <a:r>
              <a:rPr lang="cs-CZ" dirty="0">
                <a:solidFill>
                  <a:srgbClr val="00B0F0"/>
                </a:solidFill>
              </a:rPr>
              <a:t>&lt;</a:t>
            </a:r>
            <a:r>
              <a:rPr lang="cs-CZ" dirty="0">
                <a:solidFill>
                  <a:srgbClr val="840084"/>
                </a:solidFill>
              </a:rPr>
              <a:t>meta</a:t>
            </a:r>
            <a:r>
              <a:rPr lang="cs-CZ" dirty="0"/>
              <a:t> </a:t>
            </a:r>
            <a:r>
              <a:rPr lang="cs-CZ" dirty="0" err="1">
                <a:solidFill>
                  <a:srgbClr val="42D0A2"/>
                </a:solidFill>
              </a:rPr>
              <a:t>charset</a:t>
            </a:r>
            <a:r>
              <a:rPr lang="cs-CZ" dirty="0"/>
              <a:t>=" "</a:t>
            </a:r>
            <a:r>
              <a:rPr lang="cs-CZ" dirty="0">
                <a:solidFill>
                  <a:srgbClr val="00B0F0"/>
                </a:solidFill>
              </a:rPr>
              <a:t>/&gt;</a:t>
            </a:r>
          </a:p>
          <a:p>
            <a:pPr lvl="2"/>
            <a:r>
              <a:rPr lang="cs-CZ" dirty="0"/>
              <a:t>pro zadání kódování</a:t>
            </a:r>
          </a:p>
          <a:p>
            <a:r>
              <a:rPr lang="cs-CZ" dirty="0"/>
              <a:t>více na:</a:t>
            </a:r>
          </a:p>
          <a:p>
            <a:pPr lvl="1"/>
            <a:r>
              <a:rPr lang="cs-CZ" dirty="0">
                <a:hlinkClick r:id="rId2"/>
              </a:rPr>
              <a:t>https://gist.github.com/MicBrain/46a9723158307fd30db66a4b2af85411</a:t>
            </a:r>
            <a:endParaRPr lang="cs-CZ" dirty="0"/>
          </a:p>
          <a:p>
            <a:pPr lvl="1"/>
            <a:r>
              <a:rPr lang="cs-CZ" dirty="0">
                <a:hlinkClick r:id="rId3"/>
              </a:rPr>
              <a:t>https://www.w3schools.com/tags/tag_meta.asp</a:t>
            </a:r>
            <a:endParaRPr lang="cs-CZ" dirty="0"/>
          </a:p>
          <a:p>
            <a:pPr>
              <a:buNone/>
            </a:pPr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33F6F22D-536B-40B6-B24F-921435A86A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&lt;meta </a:t>
            </a:r>
            <a:r>
              <a:rPr lang="cs-CZ" dirty="0" err="1"/>
              <a:t>charset</a:t>
            </a:r>
            <a:r>
              <a:rPr lang="cs-CZ" dirty="0"/>
              <a:t>&gt;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47B9974-9F6A-4279-9B64-EDE5A85C97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nastavení kódování</a:t>
            </a:r>
          </a:p>
          <a:p>
            <a:pPr lvl="1"/>
            <a:r>
              <a:rPr lang="cs-CZ" dirty="0" err="1"/>
              <a:t>charset</a:t>
            </a:r>
            <a:endParaRPr lang="cs-CZ" dirty="0"/>
          </a:p>
          <a:p>
            <a:pPr lvl="2"/>
            <a:r>
              <a:rPr lang="cs-CZ" dirty="0"/>
              <a:t>utf-8</a:t>
            </a:r>
          </a:p>
          <a:p>
            <a:pPr lvl="2"/>
            <a:r>
              <a:rPr lang="cs-CZ" dirty="0"/>
              <a:t>windows-1250</a:t>
            </a:r>
          </a:p>
          <a:p>
            <a:r>
              <a:rPr lang="cs-CZ" dirty="0"/>
              <a:t>př.:</a:t>
            </a:r>
          </a:p>
          <a:p>
            <a:pPr lvl="1"/>
            <a:r>
              <a:rPr lang="cs-CZ" dirty="0">
                <a:solidFill>
                  <a:srgbClr val="00B0F0"/>
                </a:solidFill>
              </a:rPr>
              <a:t>&lt;</a:t>
            </a:r>
            <a:r>
              <a:rPr lang="cs-CZ" dirty="0">
                <a:solidFill>
                  <a:srgbClr val="840084"/>
                </a:solidFill>
              </a:rPr>
              <a:t>meta</a:t>
            </a:r>
            <a:r>
              <a:rPr lang="cs-CZ" dirty="0"/>
              <a:t> </a:t>
            </a:r>
            <a:r>
              <a:rPr lang="cs-CZ" dirty="0" err="1">
                <a:solidFill>
                  <a:srgbClr val="42D0A2"/>
                </a:solidFill>
              </a:rPr>
              <a:t>charset</a:t>
            </a:r>
            <a:r>
              <a:rPr lang="cs-CZ" dirty="0"/>
              <a:t>="</a:t>
            </a:r>
            <a:r>
              <a:rPr lang="cs-CZ" dirty="0">
                <a:solidFill>
                  <a:srgbClr val="FF0000"/>
                </a:solidFill>
              </a:rPr>
              <a:t>utf-8</a:t>
            </a:r>
            <a:r>
              <a:rPr lang="cs-CZ" dirty="0"/>
              <a:t>" </a:t>
            </a:r>
            <a:r>
              <a:rPr lang="cs-CZ" dirty="0">
                <a:solidFill>
                  <a:srgbClr val="00B0F0"/>
                </a:solidFill>
              </a:rPr>
              <a:t>&gt;</a:t>
            </a:r>
          </a:p>
          <a:p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459880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EEC25292-9F4C-40A6-8230-A9DDA32129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meta tag pro roboty vyhledávačů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88ED7E8-15C0-451A-B3DD-14857D198E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nastavení pro vyhledávače (roboty), co mohou se stránkou provádět, nebo naopak nesmí</a:t>
            </a:r>
          </a:p>
          <a:p>
            <a:pPr lvl="1"/>
            <a:r>
              <a:rPr lang="cs-CZ" dirty="0"/>
              <a:t>indexovat, procházet stránkou a hledat tak další odkazy, </a:t>
            </a:r>
          </a:p>
          <a:p>
            <a:pPr lvl="1"/>
            <a:r>
              <a:rPr lang="cs-CZ" dirty="0">
                <a:hlinkClick r:id="rId2"/>
              </a:rPr>
              <a:t>https://www.contentking.cz/akademie/meta-tag-robots/</a:t>
            </a:r>
            <a:endParaRPr lang="cs-CZ" dirty="0"/>
          </a:p>
          <a:p>
            <a:r>
              <a:rPr lang="cs-CZ" dirty="0"/>
              <a:t>používá se i </a:t>
            </a:r>
            <a:r>
              <a:rPr lang="cs-CZ" dirty="0" err="1"/>
              <a:t>spec</a:t>
            </a:r>
            <a:r>
              <a:rPr lang="cs-CZ" dirty="0"/>
              <a:t>. soubor robots.txt</a:t>
            </a:r>
          </a:p>
          <a:p>
            <a:pPr lvl="1"/>
            <a:r>
              <a:rPr lang="cs-CZ" dirty="0">
                <a:hlinkClick r:id="rId3"/>
              </a:rPr>
              <a:t>https://www.contentking.cz/akademie/robotstxt/</a:t>
            </a: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917667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Titulek stránky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párový </a:t>
            </a:r>
            <a:r>
              <a:rPr lang="cs-CZ" dirty="0" err="1"/>
              <a:t>tag</a:t>
            </a:r>
            <a:endParaRPr lang="cs-CZ" dirty="0"/>
          </a:p>
          <a:p>
            <a:r>
              <a:rPr lang="cs-CZ" dirty="0">
                <a:solidFill>
                  <a:srgbClr val="00B0F0"/>
                </a:solidFill>
              </a:rPr>
              <a:t>&lt;</a:t>
            </a:r>
            <a:r>
              <a:rPr lang="cs-CZ" dirty="0" err="1">
                <a:solidFill>
                  <a:srgbClr val="840084"/>
                </a:solidFill>
              </a:rPr>
              <a:t>title</a:t>
            </a:r>
            <a:r>
              <a:rPr lang="cs-CZ" dirty="0">
                <a:solidFill>
                  <a:srgbClr val="00B0F0"/>
                </a:solidFill>
              </a:rPr>
              <a:t>&gt;&lt;/</a:t>
            </a:r>
            <a:r>
              <a:rPr lang="cs-CZ" dirty="0" err="1">
                <a:solidFill>
                  <a:srgbClr val="840084"/>
                </a:solidFill>
              </a:rPr>
              <a:t>title</a:t>
            </a:r>
            <a:r>
              <a:rPr lang="cs-CZ" dirty="0">
                <a:solidFill>
                  <a:srgbClr val="00B0F0"/>
                </a:solidFill>
              </a:rPr>
              <a:t>&gt;</a:t>
            </a:r>
          </a:p>
          <a:p>
            <a:r>
              <a:rPr lang="cs-CZ" dirty="0"/>
              <a:t>př.:</a:t>
            </a:r>
          </a:p>
          <a:p>
            <a:pPr lvl="1"/>
            <a:r>
              <a:rPr lang="cs-CZ" dirty="0">
                <a:solidFill>
                  <a:srgbClr val="00B0F0"/>
                </a:solidFill>
              </a:rPr>
              <a:t>&lt;</a:t>
            </a:r>
            <a:r>
              <a:rPr lang="cs-CZ" dirty="0" err="1">
                <a:solidFill>
                  <a:srgbClr val="840084"/>
                </a:solidFill>
              </a:rPr>
              <a:t>title</a:t>
            </a:r>
            <a:r>
              <a:rPr lang="cs-CZ" dirty="0">
                <a:solidFill>
                  <a:srgbClr val="00B0F0"/>
                </a:solidFill>
              </a:rPr>
              <a:t>&gt;</a:t>
            </a:r>
            <a:r>
              <a:rPr lang="cs-CZ" dirty="0"/>
              <a:t>To je to, co se zobrazí v titulkové liště prohlížeče</a:t>
            </a:r>
            <a:r>
              <a:rPr lang="cs-CZ" dirty="0">
                <a:solidFill>
                  <a:srgbClr val="00B0F0"/>
                </a:solidFill>
              </a:rPr>
              <a:t>&lt;/</a:t>
            </a:r>
            <a:r>
              <a:rPr lang="cs-CZ" dirty="0" err="1">
                <a:solidFill>
                  <a:srgbClr val="840084"/>
                </a:solidFill>
              </a:rPr>
              <a:t>title</a:t>
            </a:r>
            <a:r>
              <a:rPr lang="cs-CZ" dirty="0">
                <a:solidFill>
                  <a:srgbClr val="00B0F0"/>
                </a:solidFill>
              </a:rPr>
              <a:t>&gt;</a:t>
            </a:r>
          </a:p>
          <a:p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Připojení stylů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pPr marL="365760" lvl="1" indent="-256032">
              <a:spcBef>
                <a:spcPts val="400"/>
              </a:spcBef>
              <a:buSzPct val="68000"/>
              <a:buFont typeface="Wingdings 3"/>
              <a:buChar char=""/>
            </a:pPr>
            <a:r>
              <a:rPr lang="cs-CZ" dirty="0">
                <a:solidFill>
                  <a:srgbClr val="00B0F0"/>
                </a:solidFill>
              </a:rPr>
              <a:t>&lt;</a:t>
            </a:r>
            <a:r>
              <a:rPr lang="cs-CZ" dirty="0">
                <a:solidFill>
                  <a:srgbClr val="840084"/>
                </a:solidFill>
              </a:rPr>
              <a:t>link</a:t>
            </a:r>
            <a:r>
              <a:rPr lang="cs-CZ" dirty="0"/>
              <a:t> </a:t>
            </a:r>
            <a:r>
              <a:rPr lang="cs-CZ" dirty="0" err="1">
                <a:solidFill>
                  <a:srgbClr val="42D0A2"/>
                </a:solidFill>
              </a:rPr>
              <a:t>rel</a:t>
            </a:r>
            <a:r>
              <a:rPr lang="cs-CZ" dirty="0"/>
              <a:t>="</a:t>
            </a:r>
            <a:r>
              <a:rPr lang="cs-CZ" dirty="0" err="1">
                <a:solidFill>
                  <a:srgbClr val="FF0000"/>
                </a:solidFill>
              </a:rPr>
              <a:t>stylesheet</a:t>
            </a:r>
            <a:r>
              <a:rPr lang="cs-CZ" dirty="0"/>
              <a:t>" </a:t>
            </a:r>
            <a:r>
              <a:rPr lang="cs-CZ" dirty="0" err="1">
                <a:solidFill>
                  <a:srgbClr val="42D0A2"/>
                </a:solidFill>
              </a:rPr>
              <a:t>href</a:t>
            </a:r>
            <a:r>
              <a:rPr lang="cs-CZ" dirty="0"/>
              <a:t>="</a:t>
            </a:r>
            <a:r>
              <a:rPr lang="cs-CZ" dirty="0">
                <a:solidFill>
                  <a:srgbClr val="FF0000"/>
                </a:solidFill>
              </a:rPr>
              <a:t>style.css</a:t>
            </a:r>
            <a:r>
              <a:rPr lang="cs-CZ" dirty="0"/>
              <a:t>" </a:t>
            </a:r>
            <a:r>
              <a:rPr lang="cs-CZ" dirty="0">
                <a:solidFill>
                  <a:srgbClr val="00B0F0"/>
                </a:solidFill>
              </a:rPr>
              <a:t>&gt;</a:t>
            </a:r>
          </a:p>
          <a:p>
            <a:pPr marL="365760" lvl="1" indent="-256032">
              <a:spcBef>
                <a:spcPts val="400"/>
              </a:spcBef>
              <a:buSzPct val="68000"/>
              <a:buFont typeface="Wingdings 3"/>
              <a:buChar char=""/>
            </a:pPr>
            <a:endParaRPr lang="cs-CZ" dirty="0"/>
          </a:p>
          <a:p>
            <a:pPr marL="365760" lvl="1" indent="-256032">
              <a:spcBef>
                <a:spcPts val="400"/>
              </a:spcBef>
              <a:buSzPct val="68000"/>
              <a:buFont typeface="Wingdings 3"/>
              <a:buChar char=""/>
            </a:pPr>
            <a:endParaRPr lang="cs-CZ" dirty="0"/>
          </a:p>
          <a:p>
            <a:pPr marL="365760" lvl="1" indent="-256032">
              <a:spcBef>
                <a:spcPts val="400"/>
              </a:spcBef>
              <a:buSzPct val="68000"/>
              <a:buFont typeface="Wingdings 3"/>
              <a:buChar char=""/>
            </a:pPr>
            <a:r>
              <a:rPr lang="cs-CZ" dirty="0"/>
              <a:t>Pro srovnání</a:t>
            </a:r>
          </a:p>
          <a:p>
            <a:pPr marL="690372" lvl="2" indent="-342900">
              <a:spcBef>
                <a:spcPts val="400"/>
              </a:spcBef>
              <a:buSzPct val="68000"/>
              <a:buFont typeface="Courier New" panose="02070309020205020404" pitchFamily="49" charset="0"/>
              <a:buChar char="o"/>
            </a:pPr>
            <a:r>
              <a:rPr lang="cs-CZ" dirty="0">
                <a:solidFill>
                  <a:srgbClr val="00B0F0"/>
                </a:solidFill>
              </a:rPr>
              <a:t>&lt;</a:t>
            </a:r>
            <a:r>
              <a:rPr lang="cs-CZ" dirty="0">
                <a:solidFill>
                  <a:srgbClr val="840084"/>
                </a:solidFill>
              </a:rPr>
              <a:t>link</a:t>
            </a:r>
            <a:r>
              <a:rPr lang="cs-CZ" dirty="0"/>
              <a:t> </a:t>
            </a:r>
            <a:r>
              <a:rPr lang="cs-CZ" dirty="0">
                <a:solidFill>
                  <a:srgbClr val="42D0A2"/>
                </a:solidFill>
              </a:rPr>
              <a:t>media</a:t>
            </a:r>
            <a:r>
              <a:rPr lang="cs-CZ" dirty="0"/>
              <a:t>="</a:t>
            </a:r>
            <a:r>
              <a:rPr lang="cs-CZ" dirty="0" err="1">
                <a:solidFill>
                  <a:srgbClr val="FF0000"/>
                </a:solidFill>
              </a:rPr>
              <a:t>screen</a:t>
            </a:r>
            <a:r>
              <a:rPr lang="cs-CZ" dirty="0"/>
              <a:t>" </a:t>
            </a:r>
            <a:r>
              <a:rPr lang="cs-CZ" dirty="0" err="1">
                <a:solidFill>
                  <a:srgbClr val="42D0A2"/>
                </a:solidFill>
              </a:rPr>
              <a:t>rel</a:t>
            </a:r>
            <a:r>
              <a:rPr lang="cs-CZ" dirty="0"/>
              <a:t>="</a:t>
            </a:r>
            <a:r>
              <a:rPr lang="cs-CZ" dirty="0" err="1">
                <a:solidFill>
                  <a:srgbClr val="FF0000"/>
                </a:solidFill>
              </a:rPr>
              <a:t>Stylesheet</a:t>
            </a:r>
            <a:r>
              <a:rPr lang="cs-CZ" dirty="0"/>
              <a:t>" </a:t>
            </a:r>
            <a:r>
              <a:rPr lang="cs-CZ" dirty="0">
                <a:solidFill>
                  <a:srgbClr val="42D0A2"/>
                </a:solidFill>
              </a:rPr>
              <a:t>type</a:t>
            </a:r>
            <a:r>
              <a:rPr lang="cs-CZ" dirty="0"/>
              <a:t>="</a:t>
            </a:r>
            <a:r>
              <a:rPr lang="cs-CZ" dirty="0">
                <a:solidFill>
                  <a:srgbClr val="FF0000"/>
                </a:solidFill>
              </a:rPr>
              <a:t>text/</a:t>
            </a:r>
            <a:r>
              <a:rPr lang="cs-CZ" dirty="0" err="1">
                <a:solidFill>
                  <a:srgbClr val="FF0000"/>
                </a:solidFill>
              </a:rPr>
              <a:t>css</a:t>
            </a:r>
            <a:r>
              <a:rPr lang="cs-CZ" dirty="0"/>
              <a:t>" </a:t>
            </a:r>
            <a:r>
              <a:rPr lang="cs-CZ" dirty="0" err="1">
                <a:solidFill>
                  <a:srgbClr val="42D0A2"/>
                </a:solidFill>
              </a:rPr>
              <a:t>href</a:t>
            </a:r>
            <a:r>
              <a:rPr lang="cs-CZ" dirty="0"/>
              <a:t>="</a:t>
            </a:r>
            <a:r>
              <a:rPr lang="cs-CZ" dirty="0" err="1">
                <a:solidFill>
                  <a:srgbClr val="FF0000"/>
                </a:solidFill>
              </a:rPr>
              <a:t>css</a:t>
            </a:r>
            <a:r>
              <a:rPr lang="cs-CZ" dirty="0">
                <a:solidFill>
                  <a:srgbClr val="FF0000"/>
                </a:solidFill>
              </a:rPr>
              <a:t>/hlavni.css</a:t>
            </a:r>
            <a:r>
              <a:rPr lang="cs-CZ" dirty="0"/>
              <a:t>" </a:t>
            </a:r>
            <a:r>
              <a:rPr lang="cs-CZ" dirty="0">
                <a:solidFill>
                  <a:srgbClr val="00B0F0"/>
                </a:solidFill>
              </a:rPr>
              <a:t>&gt;</a:t>
            </a:r>
          </a:p>
          <a:p>
            <a:pPr marL="603504" lvl="2" indent="-256032">
              <a:spcBef>
                <a:spcPts val="400"/>
              </a:spcBef>
              <a:buSzPct val="68000"/>
              <a:buFont typeface="Wingdings 3"/>
              <a:buChar char=""/>
            </a:pPr>
            <a:endParaRPr lang="cs-CZ" dirty="0"/>
          </a:p>
          <a:p>
            <a:pPr marL="109728" indent="0">
              <a:buNone/>
            </a:pPr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313900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Připojení stylů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Interní styly</a:t>
            </a:r>
          </a:p>
          <a:p>
            <a:pPr lvl="1"/>
            <a:r>
              <a:rPr lang="cs-CZ" dirty="0"/>
              <a:t>tag </a:t>
            </a:r>
            <a:r>
              <a:rPr lang="cs-CZ" dirty="0">
                <a:solidFill>
                  <a:srgbClr val="00B0F0"/>
                </a:solidFill>
              </a:rPr>
              <a:t>&lt;</a:t>
            </a:r>
            <a:r>
              <a:rPr lang="cs-CZ" dirty="0">
                <a:solidFill>
                  <a:srgbClr val="840084"/>
                </a:solidFill>
              </a:rPr>
              <a:t>style</a:t>
            </a:r>
            <a:r>
              <a:rPr lang="cs-CZ" dirty="0">
                <a:solidFill>
                  <a:srgbClr val="00B0F0"/>
                </a:solidFill>
              </a:rPr>
              <a:t>&gt;&lt;/</a:t>
            </a:r>
            <a:r>
              <a:rPr lang="cs-CZ" dirty="0">
                <a:solidFill>
                  <a:srgbClr val="840084"/>
                </a:solidFill>
              </a:rPr>
              <a:t>style</a:t>
            </a:r>
            <a:r>
              <a:rPr lang="cs-CZ" dirty="0">
                <a:solidFill>
                  <a:srgbClr val="00B0F0"/>
                </a:solidFill>
              </a:rPr>
              <a:t>&gt;</a:t>
            </a:r>
          </a:p>
          <a:p>
            <a:pPr lvl="1"/>
            <a:r>
              <a:rPr lang="cs-CZ" dirty="0"/>
              <a:t>př.:</a:t>
            </a:r>
          </a:p>
          <a:p>
            <a:pPr lvl="2"/>
            <a:r>
              <a:rPr lang="cs-CZ" dirty="0">
                <a:solidFill>
                  <a:srgbClr val="00B0F0"/>
                </a:solidFill>
              </a:rPr>
              <a:t>&lt;</a:t>
            </a:r>
            <a:r>
              <a:rPr lang="cs-CZ" dirty="0">
                <a:solidFill>
                  <a:srgbClr val="840084"/>
                </a:solidFill>
              </a:rPr>
              <a:t>style</a:t>
            </a:r>
            <a:r>
              <a:rPr lang="cs-CZ" dirty="0"/>
              <a:t> </a:t>
            </a:r>
            <a:r>
              <a:rPr lang="cs-CZ" dirty="0">
                <a:solidFill>
                  <a:srgbClr val="42D0A2"/>
                </a:solidFill>
              </a:rPr>
              <a:t>type</a:t>
            </a:r>
            <a:r>
              <a:rPr lang="cs-CZ" dirty="0"/>
              <a:t>="</a:t>
            </a:r>
            <a:r>
              <a:rPr lang="cs-CZ" dirty="0">
                <a:solidFill>
                  <a:srgbClr val="FF0000"/>
                </a:solidFill>
              </a:rPr>
              <a:t>text/</a:t>
            </a:r>
            <a:r>
              <a:rPr lang="cs-CZ" dirty="0" err="1">
                <a:solidFill>
                  <a:srgbClr val="FF0000"/>
                </a:solidFill>
              </a:rPr>
              <a:t>css</a:t>
            </a:r>
            <a:r>
              <a:rPr lang="cs-CZ" dirty="0"/>
              <a:t>"</a:t>
            </a:r>
            <a:r>
              <a:rPr lang="cs-CZ" dirty="0">
                <a:solidFill>
                  <a:srgbClr val="00B0F0"/>
                </a:solidFill>
              </a:rPr>
              <a:t>&gt;</a:t>
            </a:r>
          </a:p>
          <a:p>
            <a:pPr lvl="2">
              <a:buNone/>
            </a:pPr>
            <a:r>
              <a:rPr lang="cs-CZ" dirty="0"/>
              <a:t>	</a:t>
            </a:r>
            <a:r>
              <a:rPr lang="cs-CZ" dirty="0">
                <a:solidFill>
                  <a:srgbClr val="00B0F0"/>
                </a:solidFill>
              </a:rPr>
              <a:t>&lt;/</a:t>
            </a:r>
            <a:r>
              <a:rPr lang="cs-CZ" dirty="0">
                <a:solidFill>
                  <a:srgbClr val="840084"/>
                </a:solidFill>
              </a:rPr>
              <a:t>style</a:t>
            </a:r>
            <a:r>
              <a:rPr lang="cs-CZ" dirty="0">
                <a:solidFill>
                  <a:srgbClr val="00B0F0"/>
                </a:solidFill>
              </a:rPr>
              <a:t>&gt;</a:t>
            </a: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Připojení </a:t>
            </a:r>
            <a:r>
              <a:rPr lang="cs-CZ" dirty="0" err="1"/>
              <a:t>scriptů</a:t>
            </a:r>
            <a:endParaRPr lang="cs-CZ" dirty="0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tag </a:t>
            </a:r>
            <a:r>
              <a:rPr lang="cs-CZ" dirty="0">
                <a:solidFill>
                  <a:srgbClr val="00B0F0"/>
                </a:solidFill>
              </a:rPr>
              <a:t>&lt;</a:t>
            </a:r>
            <a:r>
              <a:rPr lang="cs-CZ" dirty="0">
                <a:solidFill>
                  <a:srgbClr val="840084"/>
                </a:solidFill>
              </a:rPr>
              <a:t>script</a:t>
            </a:r>
            <a:r>
              <a:rPr lang="cs-CZ" dirty="0">
                <a:solidFill>
                  <a:srgbClr val="00B0F0"/>
                </a:solidFill>
              </a:rPr>
              <a:t>&gt;</a:t>
            </a:r>
          </a:p>
          <a:p>
            <a:pPr lvl="1"/>
            <a:r>
              <a:rPr lang="cs-CZ" dirty="0"/>
              <a:t>př.:</a:t>
            </a:r>
          </a:p>
          <a:p>
            <a:pPr lvl="2"/>
            <a:r>
              <a:rPr lang="cs-CZ" dirty="0">
                <a:solidFill>
                  <a:srgbClr val="00B0F0"/>
                </a:solidFill>
              </a:rPr>
              <a:t>&lt;</a:t>
            </a:r>
            <a:r>
              <a:rPr lang="cs-CZ" dirty="0">
                <a:solidFill>
                  <a:srgbClr val="840084"/>
                </a:solidFill>
              </a:rPr>
              <a:t>script</a:t>
            </a:r>
            <a:r>
              <a:rPr lang="cs-CZ" dirty="0"/>
              <a:t> </a:t>
            </a:r>
            <a:r>
              <a:rPr lang="cs-CZ" dirty="0" err="1">
                <a:solidFill>
                  <a:srgbClr val="42D0A2"/>
                </a:solidFill>
              </a:rPr>
              <a:t>src</a:t>
            </a:r>
            <a:r>
              <a:rPr lang="cs-CZ" dirty="0"/>
              <a:t>="</a:t>
            </a:r>
            <a:r>
              <a:rPr lang="cs-CZ" dirty="0" err="1">
                <a:solidFill>
                  <a:srgbClr val="FF0000"/>
                </a:solidFill>
              </a:rPr>
              <a:t>js</a:t>
            </a:r>
            <a:r>
              <a:rPr lang="cs-CZ" dirty="0">
                <a:solidFill>
                  <a:srgbClr val="FF0000"/>
                </a:solidFill>
              </a:rPr>
              <a:t>/script.js</a:t>
            </a:r>
            <a:r>
              <a:rPr lang="cs-CZ" dirty="0"/>
              <a:t>"</a:t>
            </a:r>
            <a:r>
              <a:rPr lang="cs-CZ" dirty="0">
                <a:solidFill>
                  <a:srgbClr val="00B0F0"/>
                </a:solidFill>
              </a:rPr>
              <a:t>&gt;&lt;/</a:t>
            </a:r>
            <a:r>
              <a:rPr lang="cs-CZ" dirty="0">
                <a:solidFill>
                  <a:srgbClr val="840084"/>
                </a:solidFill>
              </a:rPr>
              <a:t>script</a:t>
            </a:r>
            <a:r>
              <a:rPr lang="cs-CZ" dirty="0">
                <a:solidFill>
                  <a:srgbClr val="00B0F0"/>
                </a:solidFill>
              </a:rPr>
              <a:t>&gt;</a:t>
            </a:r>
          </a:p>
          <a:p>
            <a:r>
              <a:rPr lang="cs-CZ" dirty="0"/>
              <a:t>interně</a:t>
            </a:r>
          </a:p>
          <a:p>
            <a:pPr lvl="1"/>
            <a:r>
              <a:rPr lang="cs-CZ" dirty="0"/>
              <a:t>př.:</a:t>
            </a:r>
          </a:p>
          <a:p>
            <a:pPr lvl="2"/>
            <a:r>
              <a:rPr lang="cs-CZ" dirty="0">
                <a:solidFill>
                  <a:srgbClr val="00B0F0"/>
                </a:solidFill>
              </a:rPr>
              <a:t>&lt;</a:t>
            </a:r>
            <a:r>
              <a:rPr lang="cs-CZ" dirty="0">
                <a:solidFill>
                  <a:srgbClr val="840084"/>
                </a:solidFill>
              </a:rPr>
              <a:t>script</a:t>
            </a:r>
            <a:r>
              <a:rPr lang="cs-CZ" dirty="0">
                <a:solidFill>
                  <a:srgbClr val="00B0F0"/>
                </a:solidFill>
              </a:rPr>
              <a:t>&gt;&lt;/</a:t>
            </a:r>
            <a:r>
              <a:rPr lang="cs-CZ" dirty="0">
                <a:solidFill>
                  <a:srgbClr val="840084"/>
                </a:solidFill>
              </a:rPr>
              <a:t>script</a:t>
            </a:r>
            <a:r>
              <a:rPr lang="cs-CZ" dirty="0">
                <a:solidFill>
                  <a:srgbClr val="00B0F0"/>
                </a:solidFill>
              </a:rPr>
              <a:t>&gt;</a:t>
            </a: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azeta">
  <a:themeElements>
    <a:clrScheme name="Modrá, teplá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Faz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z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391</Words>
  <Application>Microsoft Office PowerPoint</Application>
  <PresentationFormat>Širokoúhlá obrazovka</PresentationFormat>
  <Paragraphs>71</Paragraphs>
  <Slides>11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11</vt:i4>
      </vt:variant>
    </vt:vector>
  </HeadingPairs>
  <TitlesOfParts>
    <vt:vector size="16" baseType="lpstr">
      <vt:lpstr>Arial</vt:lpstr>
      <vt:lpstr>Courier New</vt:lpstr>
      <vt:lpstr>Trebuchet MS</vt:lpstr>
      <vt:lpstr>Wingdings 3</vt:lpstr>
      <vt:lpstr>Fazeta</vt:lpstr>
      <vt:lpstr>BGWE1</vt:lpstr>
      <vt:lpstr>Obsah přednášky</vt:lpstr>
      <vt:lpstr>Základní struktura stránky HTML5</vt:lpstr>
      <vt:lpstr>Hlavička www stránky</vt:lpstr>
      <vt:lpstr>Meta tagy</vt:lpstr>
      <vt:lpstr>&lt;meta charset&gt;</vt:lpstr>
      <vt:lpstr>meta tag pro roboty vyhledávačů</vt:lpstr>
      <vt:lpstr>Titulek stránky</vt:lpstr>
      <vt:lpstr>Připojení stylů</vt:lpstr>
      <vt:lpstr>Připojení stylů</vt:lpstr>
      <vt:lpstr>Připojení scriptů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2022-09-18T19:05:06Z</dcterms:created>
  <dcterms:modified xsi:type="dcterms:W3CDTF">2023-09-24T15:32:52Z</dcterms:modified>
</cp:coreProperties>
</file>