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3" r:id="rId1"/>
  </p:sldMasterIdLst>
  <p:sldIdLst>
    <p:sldId id="256" r:id="rId2"/>
    <p:sldId id="257" r:id="rId3"/>
    <p:sldId id="276" r:id="rId4"/>
    <p:sldId id="259" r:id="rId5"/>
    <p:sldId id="278" r:id="rId6"/>
    <p:sldId id="279" r:id="rId7"/>
    <p:sldId id="281" r:id="rId8"/>
    <p:sldId id="280" r:id="rId9"/>
    <p:sldId id="271" r:id="rId10"/>
    <p:sldId id="261" r:id="rId11"/>
    <p:sldId id="262" r:id="rId12"/>
    <p:sldId id="263" r:id="rId13"/>
    <p:sldId id="277" r:id="rId14"/>
    <p:sldId id="274" r:id="rId15"/>
    <p:sldId id="266" r:id="rId16"/>
    <p:sldId id="267" r:id="rId17"/>
    <p:sldId id="268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  <a:srgbClr val="4FC1F1"/>
    <a:srgbClr val="42D0A2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626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3568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465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253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743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95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484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533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139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1089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3979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3291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138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487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66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CEA0A-6C73-4655-8AB9-44897430126A}" type="datetimeFigureOut">
              <a:rPr lang="cs-CZ" smtClean="0"/>
              <a:pPr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83DADD-EB77-442D-85E1-2C7000AA410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80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batrosmedia.cz/tituly/9701794/html5-a-css3/" TargetMode="External"/><Relationship Id="rId2" Type="http://schemas.openxmlformats.org/officeDocument/2006/relationships/hyperlink" Target="https://www.albatrosmedia.cz/tituly/82051598/html5-a-css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zhurudolu.cz/css-layout/" TargetMode="External"/><Relationship Id="rId5" Type="http://schemas.openxmlformats.org/officeDocument/2006/relationships/hyperlink" Target="https://www.albatrosmedia.cz/tituly/33126004/css3/" TargetMode="External"/><Relationship Id="rId4" Type="http://schemas.openxmlformats.org/officeDocument/2006/relationships/hyperlink" Target="https://www.grada.cz/tvorba-www-stranek-v-html-a-css-10573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htmlguru.cz/" TargetMode="External"/><Relationship Id="rId2" Type="http://schemas.openxmlformats.org/officeDocument/2006/relationships/hyperlink" Target="http://www.jakpsatweb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ecas.cz/" TargetMode="External"/><Relationship Id="rId4" Type="http://schemas.openxmlformats.org/officeDocument/2006/relationships/hyperlink" Target="http://www.vzhurudolu.cz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brave.com/" TargetMode="External"/><Relationship Id="rId3" Type="http://schemas.openxmlformats.org/officeDocument/2006/relationships/hyperlink" Target="https://www.mozilla.org/cs/firefox/" TargetMode="External"/><Relationship Id="rId7" Type="http://schemas.openxmlformats.org/officeDocument/2006/relationships/hyperlink" Target="https://www.torproject.org/" TargetMode="External"/><Relationship Id="rId2" Type="http://schemas.openxmlformats.org/officeDocument/2006/relationships/hyperlink" Target="https://www.google.com/intl/cs_CZ/chro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valdi.com/" TargetMode="External"/><Relationship Id="rId5" Type="http://schemas.openxmlformats.org/officeDocument/2006/relationships/hyperlink" Target="https://www.opera.com/" TargetMode="External"/><Relationship Id="rId4" Type="http://schemas.openxmlformats.org/officeDocument/2006/relationships/hyperlink" Target="https://www.microsoft.com/cs-cz/edge" TargetMode="External"/><Relationship Id="rId9" Type="http://schemas.openxmlformats.org/officeDocument/2006/relationships/hyperlink" Target="https://youtu.be/4Y3iCIqWusE?si=F2R4tUSkdmKamgv7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clipse.org/" TargetMode="External"/><Relationship Id="rId3" Type="http://schemas.openxmlformats.org/officeDocument/2006/relationships/hyperlink" Target="https://code.visualstudio.com/" TargetMode="External"/><Relationship Id="rId7" Type="http://schemas.openxmlformats.org/officeDocument/2006/relationships/hyperlink" Target="http://www.sublimetext.com/" TargetMode="External"/><Relationship Id="rId2" Type="http://schemas.openxmlformats.org/officeDocument/2006/relationships/hyperlink" Target="http://www.pspad.com/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hcode.io/#/home" TargetMode="External"/><Relationship Id="rId5" Type="http://schemas.openxmlformats.org/officeDocument/2006/relationships/hyperlink" Target="https://brackets.io/" TargetMode="External"/><Relationship Id="rId4" Type="http://schemas.openxmlformats.org/officeDocument/2006/relationships/hyperlink" Target="https://vscode.dev/" TargetMode="External"/><Relationship Id="rId9" Type="http://schemas.openxmlformats.org/officeDocument/2006/relationships/hyperlink" Target="https://www.adobe.com/cz/products/dreamweaver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aniuse.com/" TargetMode="External"/><Relationship Id="rId2" Type="http://schemas.openxmlformats.org/officeDocument/2006/relationships/hyperlink" Target="http://css3test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/>
              <a:t>Mgr. Vlastislav Kučera, Ph.D.</a:t>
            </a:r>
          </a:p>
          <a:p>
            <a:r>
              <a:rPr lang="cs-CZ"/>
              <a:t>Úvod do předmětu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2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Náplň předmětu</a:t>
            </a:r>
          </a:p>
        </p:txBody>
      </p:sp>
      <p:sp>
        <p:nvSpPr>
          <p:cNvPr id="32" name="Isosceles Triangle 24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4" name="Isosceles Triangle 26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jazyk HTML5</a:t>
            </a:r>
          </a:p>
          <a:p>
            <a:r>
              <a:rPr lang="cs-CZ" dirty="0"/>
              <a:t>CSS3</a:t>
            </a:r>
          </a:p>
        </p:txBody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3B3CF73-5FD0-4BBB-AACE-40715564C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Literatura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3EB482-6CB8-47EF-BD4C-140D83B1D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CASTRO, Elizabeth. </a:t>
            </a:r>
            <a:r>
              <a:rPr lang="cs-CZ" b="0" i="0" u="none" strike="noStrike" dirty="0">
                <a:solidFill>
                  <a:srgbClr val="428BCA"/>
                </a:solidFill>
                <a:effectLst/>
                <a:latin typeface="Helvetica Neue"/>
                <a:hlinkClick r:id="rId2"/>
              </a:rPr>
              <a:t>HTML5 a CSS3: názorný průvodce tvorbou WWW stránek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2. vydání. Brno: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Computer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Press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2022. ISBN 9788025150450.</a:t>
            </a:r>
          </a:p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HOGAN, Brian P. 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  <a:hlinkClick r:id="rId3"/>
              </a:rPr>
              <a:t>HTML5 a CSS3: výukový kurz webového vývojáře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Brno: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Computer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Press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2011. ISBN 9788025135761.</a:t>
            </a:r>
          </a:p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LAURENČÍK, Marek. </a:t>
            </a:r>
            <a:r>
              <a:rPr lang="cs-CZ" b="0" i="0" u="none" strike="noStrike" dirty="0">
                <a:solidFill>
                  <a:srgbClr val="428BCA"/>
                </a:solidFill>
                <a:effectLst/>
                <a:latin typeface="Helvetica Neue"/>
                <a:hlinkClick r:id="rId4"/>
              </a:rPr>
              <a:t>Tvorba www stránek v HTML a CSS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Praha: Grada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Publishing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2019. Průvodce (Grada). ISBN 978-80-271-2241-7.</a:t>
            </a:r>
          </a:p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GASSTON, Peter. </a:t>
            </a:r>
            <a:r>
              <a:rPr lang="cs-CZ" b="0" i="0" u="none" strike="noStrike" dirty="0">
                <a:solidFill>
                  <a:srgbClr val="4FC1F1"/>
                </a:solidFill>
                <a:effectLst/>
                <a:latin typeface="Helvetica Neu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CSS3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Přeložil Ondřej BAŠE. Brno: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Computer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Press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2016. ISBN 9788025146415.</a:t>
            </a:r>
            <a:endParaRPr lang="cs-CZ" dirty="0">
              <a:solidFill>
                <a:srgbClr val="333333"/>
              </a:solidFill>
              <a:latin typeface="Helvetica Neue"/>
            </a:endParaRPr>
          </a:p>
          <a:p>
            <a:r>
              <a:rPr lang="cs-CZ" dirty="0">
                <a:solidFill>
                  <a:srgbClr val="333333"/>
                </a:solidFill>
                <a:latin typeface="Helvetica Neue"/>
              </a:rPr>
              <a:t>MICHÁLEK, Martin. </a:t>
            </a:r>
            <a:r>
              <a:rPr lang="cs-CZ" dirty="0">
                <a:solidFill>
                  <a:srgbClr val="4FC1F1"/>
                </a:solidFill>
                <a:latin typeface="Helvetica Neu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CSS: moderní layout</a:t>
            </a:r>
            <a:r>
              <a:rPr lang="cs-CZ" dirty="0">
                <a:solidFill>
                  <a:srgbClr val="333333"/>
                </a:solidFill>
                <a:latin typeface="Helvetica Neue"/>
              </a:rPr>
              <a:t>. [Praha]: Martin Michálek - Vzhůru dolů, [2022]. ISBN 978-80-88253-07-5.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6034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Další zdroje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>
                <a:hlinkClick r:id="rId2"/>
              </a:rPr>
              <a:t>www.jakpsatweb.cz</a:t>
            </a:r>
            <a:endParaRPr lang="cs-CZ" dirty="0"/>
          </a:p>
          <a:p>
            <a:r>
              <a:rPr lang="cs-CZ" dirty="0">
                <a:hlinkClick r:id="rId3"/>
              </a:rPr>
              <a:t>htmlguru.cz</a:t>
            </a:r>
            <a:endParaRPr lang="cs-CZ" dirty="0"/>
          </a:p>
          <a:p>
            <a:r>
              <a:rPr lang="cs-CZ" dirty="0">
                <a:hlinkClick r:id="rId4"/>
              </a:rPr>
              <a:t>www.vzhurudolu.cz</a:t>
            </a:r>
            <a:endParaRPr lang="cs-CZ" dirty="0"/>
          </a:p>
          <a:p>
            <a:r>
              <a:rPr lang="cs-CZ" dirty="0">
                <a:hlinkClick r:id="rId5"/>
              </a:rPr>
              <a:t>jecas.cz</a:t>
            </a:r>
            <a:endParaRPr lang="cs-CZ" dirty="0"/>
          </a:p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2564FF4-811E-F260-A0E6-393597089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Co budeme potřebovat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03B32F-CBDF-EC30-D2FF-0F31E6A7B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internetový prohlížeč</a:t>
            </a:r>
          </a:p>
          <a:p>
            <a:r>
              <a:rPr lang="cs-CZ" dirty="0"/>
              <a:t>editor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6942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5492D62-5BF9-EBDF-6E0F-174E6983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Internetové prohlížeče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6C5CED-B8D0-A835-2C61-A230033D9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r>
              <a:rPr lang="cs-CZ" dirty="0">
                <a:hlinkClick r:id="rId2"/>
              </a:rPr>
              <a:t>Google Chrome</a:t>
            </a:r>
            <a:endParaRPr lang="cs-CZ" dirty="0"/>
          </a:p>
          <a:p>
            <a:r>
              <a:rPr lang="cs-CZ" dirty="0">
                <a:hlinkClick r:id="rId3"/>
              </a:rPr>
              <a:t>Mozilla Firefox</a:t>
            </a:r>
            <a:endParaRPr lang="cs-CZ" dirty="0"/>
          </a:p>
          <a:p>
            <a:r>
              <a:rPr lang="cs-CZ" dirty="0">
                <a:hlinkClick r:id="rId4"/>
              </a:rPr>
              <a:t>Microsoft </a:t>
            </a:r>
            <a:r>
              <a:rPr lang="cs-CZ" dirty="0" err="1">
                <a:hlinkClick r:id="rId4"/>
              </a:rPr>
              <a:t>Edge</a:t>
            </a:r>
            <a:endParaRPr lang="cs-CZ" dirty="0"/>
          </a:p>
          <a:p>
            <a:r>
              <a:rPr lang="cs-CZ" dirty="0">
                <a:hlinkClick r:id="rId5"/>
              </a:rPr>
              <a:t>Opera</a:t>
            </a:r>
            <a:endParaRPr lang="cs-CZ" dirty="0"/>
          </a:p>
          <a:p>
            <a:r>
              <a:rPr lang="cs-CZ" dirty="0">
                <a:hlinkClick r:id="rId6"/>
              </a:rPr>
              <a:t>Vivaldi</a:t>
            </a:r>
            <a:endParaRPr lang="cs-CZ" dirty="0"/>
          </a:p>
          <a:p>
            <a:r>
              <a:rPr lang="cs-CZ" dirty="0">
                <a:hlinkClick r:id="rId7"/>
              </a:rPr>
              <a:t>Tor</a:t>
            </a:r>
            <a:endParaRPr lang="cs-CZ" dirty="0"/>
          </a:p>
          <a:p>
            <a:r>
              <a:rPr lang="cs-CZ" dirty="0">
                <a:hlinkClick r:id="rId8"/>
              </a:rPr>
              <a:t>Brave</a:t>
            </a:r>
            <a:endParaRPr lang="cs-CZ" dirty="0"/>
          </a:p>
          <a:p>
            <a:r>
              <a:rPr lang="cs-CZ" dirty="0"/>
              <a:t>Safari – pouze MacOS</a:t>
            </a:r>
          </a:p>
          <a:p>
            <a:r>
              <a:rPr lang="cs-CZ" dirty="0">
                <a:hlinkClick r:id="rId9"/>
              </a:rPr>
              <a:t>Nejoblíbenější webové prohlížeče 1993 - 2023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0426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61289D3-B5C7-6FD6-2208-D82D1F832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Internetové prohlížeče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E94160-C0E5-24A6-3155-1702A882F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dělení podle použitého vykreslovacího jádra:</a:t>
            </a:r>
          </a:p>
          <a:p>
            <a:pPr lvl="1"/>
            <a:r>
              <a:rPr lang="cs-CZ" dirty="0"/>
              <a:t>Blink – Safari</a:t>
            </a:r>
          </a:p>
          <a:p>
            <a:pPr lvl="1"/>
            <a:r>
              <a:rPr lang="cs-CZ" dirty="0" err="1"/>
              <a:t>Chromium</a:t>
            </a:r>
            <a:r>
              <a:rPr lang="cs-CZ" dirty="0"/>
              <a:t> – Google Chrome, Microsoft </a:t>
            </a:r>
            <a:r>
              <a:rPr lang="cs-CZ" dirty="0" err="1"/>
              <a:t>Edge</a:t>
            </a:r>
            <a:r>
              <a:rPr lang="cs-CZ" dirty="0"/>
              <a:t>, Opera, Vivaldi, ...</a:t>
            </a:r>
          </a:p>
          <a:p>
            <a:pPr lvl="1"/>
            <a:r>
              <a:rPr lang="cs-CZ" dirty="0" err="1"/>
              <a:t>Gecko</a:t>
            </a:r>
            <a:r>
              <a:rPr lang="cs-CZ" dirty="0"/>
              <a:t> – Mozilla Firefox, Tor</a:t>
            </a:r>
          </a:p>
          <a:p>
            <a:r>
              <a:rPr lang="cs-CZ" dirty="0" err="1"/>
              <a:t>Chromium</a:t>
            </a:r>
            <a:r>
              <a:rPr lang="cs-CZ" dirty="0"/>
              <a:t> vychází z Blink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1192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CA95308-3D7D-03FB-062E-20ACB0B6B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Editory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11F11B-907A-7101-043A-332047851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Poznámkový blok (notepad) – Windows</a:t>
            </a:r>
          </a:p>
          <a:p>
            <a:r>
              <a:rPr lang="cs-CZ" dirty="0" err="1"/>
              <a:t>TextEdit</a:t>
            </a:r>
            <a:r>
              <a:rPr lang="cs-CZ" dirty="0"/>
              <a:t> – MacOS</a:t>
            </a:r>
          </a:p>
          <a:p>
            <a:r>
              <a:rPr lang="cs-CZ" dirty="0" err="1">
                <a:hlinkClick r:id="rId2"/>
              </a:rPr>
              <a:t>PSPad</a:t>
            </a:r>
            <a:endParaRPr lang="cs-CZ" dirty="0"/>
          </a:p>
          <a:p>
            <a:r>
              <a:rPr lang="cs-CZ" dirty="0">
                <a:hlinkClick r:id="rId3"/>
              </a:rPr>
              <a:t>Visual Studio </a:t>
            </a:r>
            <a:r>
              <a:rPr lang="cs-CZ" dirty="0" err="1">
                <a:hlinkClick r:id="rId3"/>
              </a:rPr>
              <a:t>Code</a:t>
            </a:r>
            <a:r>
              <a:rPr lang="cs-CZ" dirty="0"/>
              <a:t>, </a:t>
            </a:r>
            <a:r>
              <a:rPr lang="cs-CZ" dirty="0">
                <a:hlinkClick r:id="rId4"/>
              </a:rPr>
              <a:t>on-line verze</a:t>
            </a:r>
            <a:endParaRPr lang="cs-CZ" dirty="0"/>
          </a:p>
          <a:p>
            <a:r>
              <a:rPr lang="cs-CZ" dirty="0" err="1">
                <a:hlinkClick r:id="rId5"/>
              </a:rPr>
              <a:t>Brackets</a:t>
            </a:r>
            <a:r>
              <a:rPr lang="cs-CZ" dirty="0"/>
              <a:t> -&gt; </a:t>
            </a:r>
            <a:r>
              <a:rPr lang="cs-CZ" dirty="0">
                <a:hlinkClick r:id="rId6"/>
              </a:rPr>
              <a:t>Phoenix </a:t>
            </a:r>
            <a:r>
              <a:rPr lang="cs-CZ" dirty="0" err="1">
                <a:hlinkClick r:id="rId6"/>
              </a:rPr>
              <a:t>Code</a:t>
            </a:r>
            <a:endParaRPr lang="cs-CZ" dirty="0"/>
          </a:p>
          <a:p>
            <a:r>
              <a:rPr lang="cs-CZ" dirty="0" err="1">
                <a:hlinkClick r:id="rId7"/>
              </a:rPr>
              <a:t>Sublime</a:t>
            </a:r>
            <a:r>
              <a:rPr lang="cs-CZ" dirty="0">
                <a:hlinkClick r:id="rId7"/>
              </a:rPr>
              <a:t> Text</a:t>
            </a:r>
            <a:endParaRPr lang="cs-CZ" dirty="0"/>
          </a:p>
          <a:p>
            <a:r>
              <a:rPr lang="cs-CZ" dirty="0" err="1">
                <a:hlinkClick r:id="rId8"/>
              </a:rPr>
              <a:t>EclipseIDE</a:t>
            </a:r>
            <a:endParaRPr lang="cs-CZ" dirty="0"/>
          </a:p>
          <a:p>
            <a:r>
              <a:rPr lang="cs-CZ" dirty="0">
                <a:hlinkClick r:id="rId9"/>
              </a:rPr>
              <a:t>Adobe </a:t>
            </a:r>
            <a:r>
              <a:rPr lang="cs-CZ" dirty="0" err="1">
                <a:hlinkClick r:id="rId9"/>
              </a:rPr>
              <a:t>Dreamweaver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214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Soubory a složky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/>
              <a:t>výchozí soubor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záleží na serveru, kde jsou www stránky umístěny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index.</a:t>
            </a:r>
            <a:r>
              <a:rPr lang="cs-CZ" sz="1700" err="1"/>
              <a:t>htm</a:t>
            </a:r>
            <a:r>
              <a:rPr lang="cs-CZ" sz="1700"/>
              <a:t>, default.</a:t>
            </a:r>
            <a:r>
              <a:rPr lang="cs-CZ" sz="1700" err="1"/>
              <a:t>htm</a:t>
            </a:r>
            <a:r>
              <a:rPr lang="cs-CZ" sz="1700"/>
              <a:t> 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index.</a:t>
            </a:r>
            <a:r>
              <a:rPr lang="cs-CZ" sz="1700" err="1"/>
              <a:t>html</a:t>
            </a:r>
            <a:r>
              <a:rPr lang="cs-CZ" sz="1700"/>
              <a:t>, default.</a:t>
            </a:r>
            <a:r>
              <a:rPr lang="cs-CZ" sz="1700" err="1"/>
              <a:t>html</a:t>
            </a:r>
            <a:endParaRPr lang="cs-CZ" sz="1700"/>
          </a:p>
          <a:p>
            <a:pPr>
              <a:lnSpc>
                <a:spcPct val="90000"/>
              </a:lnSpc>
            </a:pPr>
            <a:r>
              <a:rPr lang="cs-CZ" sz="1700"/>
              <a:t>složky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lepší kontrola, přehlednost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složky pro obrázky, soubory, kaskádové styly</a:t>
            </a:r>
          </a:p>
          <a:p>
            <a:pPr>
              <a:lnSpc>
                <a:spcPct val="90000"/>
              </a:lnSpc>
            </a:pPr>
            <a:r>
              <a:rPr lang="cs-CZ" sz="1700"/>
              <a:t>názvy souborů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bez diakritiky, bez mezer – místo mezer podtržítka, pomlčky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pozor na malá a velká písmena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HTML</a:t>
            </a:r>
            <a:r>
              <a:rPr lang="cs-CZ" dirty="0"/>
              <a:t> - úvod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u="sng" dirty="0"/>
              <a:t>H</a:t>
            </a:r>
            <a:r>
              <a:rPr lang="cs-CZ" dirty="0"/>
              <a:t>yper </a:t>
            </a:r>
            <a:r>
              <a:rPr lang="cs-CZ" u="sng" dirty="0"/>
              <a:t>T</a:t>
            </a:r>
            <a:r>
              <a:rPr lang="cs-CZ" dirty="0"/>
              <a:t>ext </a:t>
            </a:r>
            <a:r>
              <a:rPr lang="cs-CZ" u="sng" dirty="0" err="1"/>
              <a:t>M</a:t>
            </a:r>
            <a:r>
              <a:rPr lang="cs-CZ" dirty="0" err="1"/>
              <a:t>arkup</a:t>
            </a:r>
            <a:r>
              <a:rPr lang="cs-CZ" dirty="0"/>
              <a:t> </a:t>
            </a:r>
            <a:r>
              <a:rPr lang="cs-CZ" u="sng" dirty="0" err="1"/>
              <a:t>L</a:t>
            </a:r>
            <a:r>
              <a:rPr lang="cs-CZ" dirty="0" err="1"/>
              <a:t>anguage</a:t>
            </a:r>
            <a:r>
              <a:rPr lang="cs-CZ" dirty="0"/>
              <a:t> (hypertextový značkovací jazyk)</a:t>
            </a:r>
          </a:p>
          <a:p>
            <a:r>
              <a:rPr lang="cs-CZ" dirty="0"/>
              <a:t>definuje 2 základní vlastnosti:</a:t>
            </a:r>
          </a:p>
          <a:p>
            <a:pPr lvl="1"/>
            <a:r>
              <a:rPr lang="cs-CZ" dirty="0"/>
              <a:t>hypertext – můžete vytvořit propojení web. stránky</a:t>
            </a:r>
          </a:p>
          <a:p>
            <a:pPr lvl="1"/>
            <a:r>
              <a:rPr lang="cs-CZ" dirty="0"/>
              <a:t>univerzálnost – dokumenty napsané v jazyce </a:t>
            </a:r>
            <a:r>
              <a:rPr lang="cs-CZ" dirty="0" err="1"/>
              <a:t>HTML</a:t>
            </a:r>
            <a:r>
              <a:rPr lang="cs-CZ" dirty="0"/>
              <a:t> se ukládají jako čisté textové soubory =&gt; nejsou závislé na platformě</a:t>
            </a:r>
          </a:p>
          <a:p>
            <a:r>
              <a:rPr lang="cs-CZ" dirty="0"/>
              <a:t>! ačkoli je univerzální, záleží na prohlížeči, jak bude stránka zobrazena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Standardy – důvody vzniku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tzv. válka prohlížečů</a:t>
            </a:r>
          </a:p>
          <a:p>
            <a:pPr lvl="1"/>
            <a:r>
              <a:rPr lang="cs-CZ" dirty="0"/>
              <a:t>v roce 1994 firma </a:t>
            </a:r>
            <a:r>
              <a:rPr lang="cs-CZ" dirty="0" err="1"/>
              <a:t>Netscape</a:t>
            </a:r>
            <a:r>
              <a:rPr lang="cs-CZ" dirty="0"/>
              <a:t> za účelem přilákání uživatelů se vzdala univerzálnosti a vytvořila sadu rozšíření, které zvládal pouze prohlížeč </a:t>
            </a:r>
            <a:r>
              <a:rPr lang="cs-CZ" dirty="0" err="1"/>
              <a:t>Netscape</a:t>
            </a:r>
            <a:r>
              <a:rPr lang="cs-CZ" dirty="0"/>
              <a:t> (barevný text, fotografie, ...). Uživatelům, kteří nepoužívali prohlížeč </a:t>
            </a:r>
            <a:r>
              <a:rPr lang="cs-CZ" dirty="0" err="1"/>
              <a:t>Netscape</a:t>
            </a:r>
            <a:r>
              <a:rPr lang="cs-CZ" dirty="0"/>
              <a:t>, se takto „vylepšené“ stránky zobrazovaly s chybami nebo se nezobrazily vůbec</a:t>
            </a:r>
          </a:p>
          <a:p>
            <a:pPr lvl="1"/>
            <a:r>
              <a:rPr lang="cs-CZ" dirty="0"/>
              <a:t>v roce 1996, kdy se </a:t>
            </a:r>
            <a:r>
              <a:rPr lang="cs-CZ" dirty="0" err="1"/>
              <a:t>Netscape</a:t>
            </a:r>
            <a:r>
              <a:rPr lang="cs-CZ" dirty="0"/>
              <a:t> stal nejoblíbenějším prohlížečem na světě, nastoupila firma Microsoft s podobnou filozofií a přidala do svého prohlížeče nestandardní rozšíření, které zvládal pouze Internet Explorer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Standardy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W3C </a:t>
            </a:r>
          </a:p>
          <a:p>
            <a:pPr lvl="1"/>
            <a:r>
              <a:rPr lang="cs-CZ" dirty="0"/>
              <a:t>organizace, jejímž záměrem je přesvědčovat internetovou komunitu o důležitosti univerzálnosti a zároveň se pokouší uspokojit chuť po krásném vzhledu webu</a:t>
            </a:r>
          </a:p>
          <a:p>
            <a:pPr lvl="1"/>
            <a:r>
              <a:rPr lang="cs-CZ" dirty="0"/>
              <a:t>její prací je odstranit existující překážky zabránit web proti těm novým</a:t>
            </a:r>
          </a:p>
          <a:p>
            <a:r>
              <a:rPr lang="cs-CZ" dirty="0" err="1"/>
              <a:t>HTML</a:t>
            </a:r>
            <a:r>
              <a:rPr lang="cs-CZ" dirty="0"/>
              <a:t> 3.2</a:t>
            </a:r>
          </a:p>
          <a:p>
            <a:pPr lvl="1"/>
            <a:r>
              <a:rPr lang="cs-CZ" dirty="0"/>
              <a:t>1. odpověď W3C na tzv. válku prohlížečů</a:t>
            </a:r>
          </a:p>
          <a:p>
            <a:r>
              <a:rPr lang="cs-CZ" dirty="0"/>
              <a:t>HTML 4, XHTML 1</a:t>
            </a:r>
          </a:p>
          <a:p>
            <a:r>
              <a:rPr lang="cs-CZ" dirty="0"/>
              <a:t>HTML5 – aktuální, schválena 28. 10. 2014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1E38D47-EBFE-4A43-8E89-46A3630F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HTML5 a CSS3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65B3AA-0CEC-461A-AEE3-48E004A2E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300" dirty="0"/>
              <a:t>HTML5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Rozšíření předchozích verzí HTML4, příp. XHTML1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Přebírá prvky HTML4 (XHTML1)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Některé prvky jsou předefinovány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Přidává nové prvky: </a:t>
            </a:r>
            <a:r>
              <a:rPr lang="cs-CZ" sz="1300" dirty="0" err="1"/>
              <a:t>header</a:t>
            </a:r>
            <a:r>
              <a:rPr lang="cs-CZ" sz="1300" dirty="0"/>
              <a:t>, </a:t>
            </a:r>
            <a:r>
              <a:rPr lang="cs-CZ" sz="1300" dirty="0" err="1"/>
              <a:t>section</a:t>
            </a:r>
            <a:r>
              <a:rPr lang="cs-CZ" sz="1300" dirty="0"/>
              <a:t>, </a:t>
            </a:r>
            <a:r>
              <a:rPr lang="cs-CZ" sz="1300" dirty="0" err="1"/>
              <a:t>article</a:t>
            </a:r>
            <a:r>
              <a:rPr lang="cs-CZ" sz="1300" dirty="0"/>
              <a:t>, …</a:t>
            </a:r>
          </a:p>
          <a:p>
            <a:pPr>
              <a:lnSpc>
                <a:spcPct val="90000"/>
              </a:lnSpc>
            </a:pPr>
            <a:endParaRPr lang="cs-CZ" sz="1300" dirty="0"/>
          </a:p>
          <a:p>
            <a:pPr>
              <a:lnSpc>
                <a:spcPct val="90000"/>
              </a:lnSpc>
            </a:pPr>
            <a:r>
              <a:rPr lang="cs-CZ" sz="1300" dirty="0"/>
              <a:t>CSS3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Rozšíření stávajícího CSS2.1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Přidává nové vlastnosti</a:t>
            </a:r>
          </a:p>
          <a:p>
            <a:pPr lvl="2">
              <a:lnSpc>
                <a:spcPct val="90000"/>
              </a:lnSpc>
            </a:pPr>
            <a:r>
              <a:rPr lang="cs-CZ" sz="1300" dirty="0"/>
              <a:t>Zaoblené rohy při orámování</a:t>
            </a:r>
          </a:p>
          <a:p>
            <a:pPr lvl="2">
              <a:lnSpc>
                <a:spcPct val="90000"/>
              </a:lnSpc>
            </a:pPr>
            <a:r>
              <a:rPr lang="cs-CZ" sz="1300" dirty="0"/>
              <a:t>Barevné přechody</a:t>
            </a:r>
          </a:p>
          <a:p>
            <a:pPr lvl="2">
              <a:lnSpc>
                <a:spcPct val="90000"/>
              </a:lnSpc>
            </a:pPr>
            <a:r>
              <a:rPr lang="cs-CZ" sz="1300" dirty="0"/>
              <a:t>Definování více obrázků na pozadí</a:t>
            </a:r>
          </a:p>
          <a:p>
            <a:pPr>
              <a:lnSpc>
                <a:spcPct val="90000"/>
              </a:lnSpc>
            </a:pPr>
            <a:endParaRPr lang="cs-CZ" sz="13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1171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Podpora HTML5 a CSS3 v prohlížečích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Poslední verze prohlížečů již mají zabudovanou podporu nových prvků HTML5 a vlastností CSS3</a:t>
            </a:r>
          </a:p>
          <a:p>
            <a:r>
              <a:rPr lang="cs-CZ" dirty="0"/>
              <a:t>Podporované prvky a vlastnosti lze zjistit na:</a:t>
            </a:r>
          </a:p>
          <a:p>
            <a:pPr lvl="1"/>
            <a:r>
              <a:rPr lang="cs-CZ" dirty="0">
                <a:hlinkClick r:id="rId2"/>
              </a:rPr>
              <a:t>https://html5test.co</a:t>
            </a:r>
          </a:p>
          <a:p>
            <a:pPr lvl="1"/>
            <a:r>
              <a:rPr lang="cs-CZ" dirty="0">
                <a:hlinkClick r:id="rId3"/>
              </a:rPr>
              <a:t>https://browserscore.dev</a:t>
            </a:r>
          </a:p>
          <a:p>
            <a:pPr lvl="1"/>
            <a:r>
              <a:rPr lang="cs-CZ" dirty="0">
                <a:hlinkClick r:id="rId3"/>
              </a:rPr>
              <a:t>http://caniuse.com</a:t>
            </a:r>
            <a:endParaRPr lang="cs-CZ" dirty="0"/>
          </a:p>
          <a:p>
            <a:pPr marL="109728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951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HTML</a:t>
            </a:r>
            <a:r>
              <a:rPr lang="cs-CZ" dirty="0"/>
              <a:t> – elementy, parametry, hodnoty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Prvek, element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skládá se z počátečního tagu, obsahu a koncového tagu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některé prvky nemají obsah -&gt;prázdný prvek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Tag, značka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př: </a:t>
            </a:r>
            <a:r>
              <a:rPr lang="cs-CZ" sz="1400" dirty="0">
                <a:solidFill>
                  <a:schemeClr val="accent3"/>
                </a:solidFill>
              </a:rPr>
              <a:t>&lt;</a:t>
            </a:r>
            <a:r>
              <a:rPr lang="cs-CZ" sz="1400" b="1" dirty="0" err="1">
                <a:solidFill>
                  <a:srgbClr val="840084"/>
                </a:solidFill>
              </a:rPr>
              <a:t>td</a:t>
            </a:r>
            <a:r>
              <a:rPr lang="cs-CZ" sz="1400" dirty="0">
                <a:solidFill>
                  <a:schemeClr val="accent3"/>
                </a:solidFill>
              </a:rPr>
              <a:t>&gt;</a:t>
            </a:r>
            <a:r>
              <a:rPr lang="cs-CZ" sz="1400" dirty="0"/>
              <a:t> - otevírací tag, </a:t>
            </a:r>
            <a:r>
              <a:rPr lang="cs-CZ" sz="1400" dirty="0">
                <a:solidFill>
                  <a:schemeClr val="accent3"/>
                </a:solidFill>
              </a:rPr>
              <a:t>&lt;/</a:t>
            </a:r>
            <a:r>
              <a:rPr lang="cs-CZ" sz="1400" b="1" dirty="0" err="1">
                <a:solidFill>
                  <a:srgbClr val="840084"/>
                </a:solidFill>
              </a:rPr>
              <a:t>td</a:t>
            </a:r>
            <a:r>
              <a:rPr lang="cs-CZ" sz="1400" dirty="0">
                <a:solidFill>
                  <a:schemeClr val="accent3"/>
                </a:solidFill>
              </a:rPr>
              <a:t>&gt;</a:t>
            </a:r>
            <a:r>
              <a:rPr lang="cs-CZ" sz="1400" dirty="0"/>
              <a:t> - ukončovací tag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Parametr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př: </a:t>
            </a:r>
            <a:r>
              <a:rPr lang="cs-CZ" sz="1400" dirty="0">
                <a:solidFill>
                  <a:schemeClr val="accent3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td</a:t>
            </a:r>
            <a:r>
              <a:rPr lang="cs-CZ" sz="1400" dirty="0"/>
              <a:t> </a:t>
            </a:r>
            <a:r>
              <a:rPr lang="cs-CZ" sz="1400" b="1" dirty="0" err="1">
                <a:solidFill>
                  <a:srgbClr val="00B050"/>
                </a:solidFill>
              </a:rPr>
              <a:t>colspan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3</a:t>
            </a:r>
            <a:r>
              <a:rPr lang="cs-CZ" sz="1400" dirty="0"/>
              <a:t>"</a:t>
            </a:r>
            <a:r>
              <a:rPr lang="cs-CZ" sz="1400" dirty="0">
                <a:solidFill>
                  <a:schemeClr val="accent3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každý tag má jiné parametry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Hodnota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př: </a:t>
            </a:r>
            <a:r>
              <a:rPr lang="cs-CZ" sz="1400" dirty="0">
                <a:solidFill>
                  <a:schemeClr val="accent3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td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00B050"/>
                </a:solidFill>
              </a:rPr>
              <a:t>colspan</a:t>
            </a:r>
            <a:r>
              <a:rPr lang="cs-CZ" sz="1400" dirty="0"/>
              <a:t>="</a:t>
            </a:r>
            <a:r>
              <a:rPr lang="cs-CZ" sz="1400" b="1" dirty="0">
                <a:solidFill>
                  <a:srgbClr val="FF0000"/>
                </a:solidFill>
              </a:rPr>
              <a:t>3</a:t>
            </a:r>
            <a:r>
              <a:rPr lang="cs-CZ" sz="1400" dirty="0"/>
              <a:t>"</a:t>
            </a:r>
            <a:r>
              <a:rPr lang="cs-CZ" sz="1400" dirty="0">
                <a:solidFill>
                  <a:schemeClr val="accent3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některé hodnoty mohou být předdefinované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Dělení prvků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formulující obsah (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table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…)</a:t>
            </a:r>
          </a:p>
          <a:p>
            <a:r>
              <a:rPr lang="cs-CZ" dirty="0"/>
              <a:t>rozdělující obsah (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article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nav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section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…)</a:t>
            </a:r>
          </a:p>
          <a:p>
            <a:r>
              <a:rPr lang="cs-CZ" dirty="0"/>
              <a:t>nadpisový obsah (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h1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-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h6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)</a:t>
            </a:r>
          </a:p>
          <a:p>
            <a:pPr marL="393192" lvl="1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Párové, nepárové tagy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párové tagy:</a:t>
            </a:r>
          </a:p>
          <a:p>
            <a:pPr lvl="1"/>
            <a:r>
              <a:rPr lang="cs-CZ" dirty="0"/>
              <a:t>mají otevírací a ukončovací značku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td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 err="1">
                <a:solidFill>
                  <a:srgbClr val="840084"/>
                </a:solidFill>
              </a:rPr>
              <a:t>td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...</a:t>
            </a:r>
          </a:p>
          <a:p>
            <a:r>
              <a:rPr lang="cs-CZ" dirty="0"/>
              <a:t>nepárové tagy:</a:t>
            </a:r>
          </a:p>
          <a:p>
            <a:pPr lvl="1"/>
            <a:r>
              <a:rPr lang="cs-CZ" dirty="0"/>
              <a:t>mají jenom jednu značku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img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link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br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DOCTYPE – HTML5 x HTML4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není potřeba si pamatovat, většina editorů (např. </a:t>
            </a:r>
            <a:r>
              <a:rPr lang="cs-CZ" dirty="0" err="1"/>
              <a:t>PSPad</a:t>
            </a:r>
            <a:r>
              <a:rPr lang="cs-CZ" dirty="0"/>
              <a:t>, Visual Studio </a:t>
            </a:r>
            <a:r>
              <a:rPr lang="cs-CZ" dirty="0" err="1"/>
              <a:t>Code</a:t>
            </a:r>
            <a:r>
              <a:rPr lang="cs-CZ" dirty="0"/>
              <a:t>, Atom, ...) obsahují šablony se základní kostrou html dokumentu</a:t>
            </a:r>
          </a:p>
          <a:p>
            <a:r>
              <a:rPr lang="cs-CZ" dirty="0"/>
              <a:t>HTML5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!DOCTYPE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html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endParaRPr lang="cs-CZ" dirty="0"/>
          </a:p>
          <a:p>
            <a:r>
              <a:rPr lang="cs-CZ" dirty="0"/>
              <a:t>pro zajímavost definice </a:t>
            </a:r>
            <a:r>
              <a:rPr lang="cs-CZ" dirty="0" err="1"/>
              <a:t>doctype</a:t>
            </a:r>
            <a:r>
              <a:rPr lang="cs-CZ" dirty="0"/>
              <a:t> v HTML4: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!DOCTYPE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>
                <a:solidFill>
                  <a:srgbClr val="42D0A2"/>
                </a:solidFill>
              </a:rPr>
              <a:t>HTML PUBLIC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"</a:t>
            </a:r>
            <a:r>
              <a:rPr lang="cs-CZ" dirty="0">
                <a:solidFill>
                  <a:srgbClr val="FF0000"/>
                </a:solidFill>
              </a:rPr>
              <a:t>-//W3C//DTD HTML 4.01 </a:t>
            </a:r>
            <a:r>
              <a:rPr lang="cs-CZ" dirty="0" err="1">
                <a:solidFill>
                  <a:srgbClr val="FF0000"/>
                </a:solidFill>
              </a:rPr>
              <a:t>Transitional</a:t>
            </a:r>
            <a:r>
              <a:rPr lang="cs-CZ" dirty="0">
                <a:solidFill>
                  <a:srgbClr val="FF0000"/>
                </a:solidFill>
              </a:rPr>
              <a:t>//EN</a:t>
            </a:r>
            <a:r>
              <a:rPr lang="cs-CZ" dirty="0">
                <a:solidFill>
                  <a:schemeClr val="tx1"/>
                </a:solidFill>
              </a:rPr>
              <a:t>"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"</a:t>
            </a:r>
            <a:r>
              <a:rPr lang="cs-CZ" dirty="0">
                <a:solidFill>
                  <a:srgbClr val="FF0000"/>
                </a:solidFill>
              </a:rPr>
              <a:t>http://www.w3.org/TR/html4/loose.dtd</a:t>
            </a:r>
            <a:r>
              <a:rPr lang="cs-CZ" dirty="0">
                <a:solidFill>
                  <a:schemeClr val="tx1"/>
                </a:solidFill>
              </a:rPr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endParaRPr lang="cs-CZ" dirty="0"/>
          </a:p>
          <a:p>
            <a:pPr marL="109728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5693425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821</Words>
  <Application>Microsoft Office PowerPoint</Application>
  <PresentationFormat>Širokoúhlá obrazovka</PresentationFormat>
  <Paragraphs>124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Helvetica Neue</vt:lpstr>
      <vt:lpstr>Trebuchet MS</vt:lpstr>
      <vt:lpstr>Wingdings 3</vt:lpstr>
      <vt:lpstr>Fazeta</vt:lpstr>
      <vt:lpstr>BGWE1</vt:lpstr>
      <vt:lpstr>Náplň předmětu</vt:lpstr>
      <vt:lpstr>Literatura</vt:lpstr>
      <vt:lpstr>Další zdroje</vt:lpstr>
      <vt:lpstr>Co budeme potřebovat</vt:lpstr>
      <vt:lpstr>Internetové prohlížeče</vt:lpstr>
      <vt:lpstr>Internetové prohlížeče</vt:lpstr>
      <vt:lpstr>Editory</vt:lpstr>
      <vt:lpstr>Soubory a složky</vt:lpstr>
      <vt:lpstr>HTML - úvod</vt:lpstr>
      <vt:lpstr>Standardy – důvody vzniku</vt:lpstr>
      <vt:lpstr>Standardy</vt:lpstr>
      <vt:lpstr>HTML5 a CSS3</vt:lpstr>
      <vt:lpstr>Podpora HTML5 a CSS3 v prohlížečích</vt:lpstr>
      <vt:lpstr>HTML – elementy, parametry, hodnoty</vt:lpstr>
      <vt:lpstr>Dělení prvků</vt:lpstr>
      <vt:lpstr>Párové, nepárové tagy</vt:lpstr>
      <vt:lpstr>DOCTYPE – HTML5 x HTML4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2025-10-18T18:47:54Z</dcterms:created>
  <dcterms:modified xsi:type="dcterms:W3CDTF">2025-10-18T18:48:27Z</dcterms:modified>
</cp:coreProperties>
</file>