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06" r:id="rId1"/>
  </p:sldMasterIdLst>
  <p:sldIdLst>
    <p:sldId id="256" r:id="rId2"/>
    <p:sldId id="257" r:id="rId3"/>
    <p:sldId id="287" r:id="rId4"/>
    <p:sldId id="272" r:id="rId5"/>
    <p:sldId id="286" r:id="rId6"/>
    <p:sldId id="282" r:id="rId7"/>
    <p:sldId id="275" r:id="rId8"/>
    <p:sldId id="283" r:id="rId9"/>
    <p:sldId id="281" r:id="rId10"/>
    <p:sldId id="277" r:id="rId11"/>
    <p:sldId id="288" r:id="rId12"/>
    <p:sldId id="302" r:id="rId13"/>
    <p:sldId id="312" r:id="rId14"/>
    <p:sldId id="314" r:id="rId15"/>
    <p:sldId id="313" r:id="rId16"/>
    <p:sldId id="315" r:id="rId17"/>
    <p:sldId id="304" r:id="rId18"/>
    <p:sldId id="305" r:id="rId19"/>
    <p:sldId id="317" r:id="rId20"/>
    <p:sldId id="291" r:id="rId21"/>
    <p:sldId id="316" r:id="rId22"/>
    <p:sldId id="311" r:id="rId23"/>
    <p:sldId id="292" r:id="rId24"/>
    <p:sldId id="318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D0A2"/>
    <a:srgbClr val="840084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72" autoAdjust="0"/>
    <p:restoredTop sz="94660"/>
  </p:normalViewPr>
  <p:slideViewPr>
    <p:cSldViewPr>
      <p:cViewPr>
        <p:scale>
          <a:sx n="105" d="100"/>
          <a:sy n="105" d="100"/>
        </p:scale>
        <p:origin x="804" y="22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25.10.2025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7205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25.10.2025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992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25.10.2025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341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25.10.2025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9321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25.10.2025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8034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25.10.2025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6197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25.10.2025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5607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25.10.2025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6306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25.10.2025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2212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25.10.2025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7889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25.10.2025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444038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25.10.2025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86789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25.10.2025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361128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25.10.2025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76131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25.10.2025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63993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3318-0C93-4308-9B21-612095FD71E4}" type="datetimeFigureOut">
              <a:rPr lang="cs-CZ" smtClean="0"/>
              <a:pPr/>
              <a:t>25.10.2025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9870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F3318-0C93-4308-9B21-612095FD71E4}" type="datetimeFigureOut">
              <a:rPr lang="cs-CZ" smtClean="0"/>
              <a:pPr/>
              <a:t>25.10.2025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09E9DB8-A472-4873-B783-4C4F2BC2171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10767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zhurudolu.cz/css-layout/" TargetMode="External"/><Relationship Id="rId2" Type="http://schemas.openxmlformats.org/officeDocument/2006/relationships/hyperlink" Target="https://www.albatrosmedia.cz/tituly/33126004/css3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jecas.cz/" TargetMode="External"/><Relationship Id="rId4" Type="http://schemas.openxmlformats.org/officeDocument/2006/relationships/hyperlink" Target="http://www.vzhurudolu.cz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stylestage.dev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caniuse.com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barvy-w3-org-01.png" TargetMode="External"/><Relationship Id="rId2" Type="http://schemas.openxmlformats.org/officeDocument/2006/relationships/hyperlink" Target="https://developer.mozilla.org/en-US/docs/Web/CSS/named-color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w3.org/TR/css-color-4/#named-colors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schools.com/cssref/func_lab.php" TargetMode="External"/><Relationship Id="rId2" Type="http://schemas.openxmlformats.org/officeDocument/2006/relationships/hyperlink" Target="https://www.w3schools.com/cssref/func_hwb.ph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3schools.com/cssref/func_oklch.php" TargetMode="External"/><Relationship Id="rId5" Type="http://schemas.openxmlformats.org/officeDocument/2006/relationships/hyperlink" Target="https://www.w3schools.com/cssref/func_oklab.php" TargetMode="External"/><Relationship Id="rId4" Type="http://schemas.openxmlformats.org/officeDocument/2006/relationships/hyperlink" Target="https://www.w3schools.com/cssref/func_lch.ph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783C067-F8BF-4755-B516-8A0CD74C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2ED796EC-E7FF-46DB-B912-FB08BF12A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549A2DAB-B431-487D-95AD-BB0FECB49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>
              <a:lumMod val="75000"/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ECDEE1-7093-418F-9CF5-24EEB115C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45062AF-EB11-4651-BC4A-4DA21768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>
            <a:normAutofit/>
          </a:bodyPr>
          <a:lstStyle/>
          <a:p>
            <a:r>
              <a:rPr lang="cs-CZ" dirty="0"/>
              <a:t>Mgr. Vlastislav Kučera, Ph.D.</a:t>
            </a:r>
          </a:p>
          <a:p>
            <a:r>
              <a:rPr lang="cs-CZ" dirty="0"/>
              <a:t>Úvod do CSS</a:t>
            </a: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07067" y="1397000"/>
            <a:ext cx="7766936" cy="2653836"/>
          </a:xfrm>
        </p:spPr>
        <p:txBody>
          <a:bodyPr>
            <a:normAutofit/>
          </a:bodyPr>
          <a:lstStyle/>
          <a:p>
            <a:r>
              <a:rPr lang="cs-CZ" dirty="0"/>
              <a:t>BGWE1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0819F787-32B4-46A8-BC57-C6571BCEE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Obsah přednášky</a:t>
            </a:r>
          </a:p>
        </p:txBody>
      </p:sp>
      <p:sp>
        <p:nvSpPr>
          <p:cNvPr id="29" name="Isosceles Triangle 28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Úvod do CSS</a:t>
            </a:r>
          </a:p>
          <a:p>
            <a:r>
              <a:rPr lang="cs-CZ" dirty="0"/>
              <a:t>zápis </a:t>
            </a:r>
            <a:r>
              <a:rPr lang="cs-CZ" dirty="0" err="1"/>
              <a:t>css</a:t>
            </a:r>
            <a:r>
              <a:rPr lang="cs-CZ" dirty="0"/>
              <a:t> pravidel, hodnoty</a:t>
            </a:r>
          </a:p>
          <a:p>
            <a:pPr marL="0" indent="0">
              <a:buNone/>
            </a:pPr>
            <a:endParaRPr lang="cs-CZ" dirty="0"/>
          </a:p>
          <a:p>
            <a:pPr>
              <a:buNone/>
            </a:pPr>
            <a:endParaRPr lang="cs-CZ" dirty="0"/>
          </a:p>
        </p:txBody>
      </p:sp>
      <p:sp>
        <p:nvSpPr>
          <p:cNvPr id="37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6D5BBE8-C7AE-3A28-F0FC-2752C1001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Literatura a další zdroje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EFA313A-1627-33DF-BA6B-8844188BEB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b="0" i="0" dirty="0">
                <a:solidFill>
                  <a:srgbClr val="333333"/>
                </a:solidFill>
                <a:effectLst/>
                <a:latin typeface="Helvetica Neue"/>
              </a:rPr>
              <a:t>GASSTON, Peter. </a:t>
            </a:r>
            <a:r>
              <a:rPr lang="cs-CZ" b="0" i="0" u="none" strike="noStrike" dirty="0">
                <a:solidFill>
                  <a:srgbClr val="4FC1F1"/>
                </a:solidFill>
                <a:effectLst/>
                <a:latin typeface="Helvetica Neue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CSS3</a:t>
            </a:r>
            <a:r>
              <a:rPr lang="cs-CZ" b="0" i="0" dirty="0">
                <a:solidFill>
                  <a:srgbClr val="333333"/>
                </a:solidFill>
                <a:effectLst/>
                <a:latin typeface="Helvetica Neue"/>
              </a:rPr>
              <a:t>. Přeložil Ondřej BAŠE. Brno: </a:t>
            </a:r>
            <a:r>
              <a:rPr lang="cs-CZ" b="0" i="0" dirty="0" err="1">
                <a:solidFill>
                  <a:srgbClr val="333333"/>
                </a:solidFill>
                <a:effectLst/>
                <a:latin typeface="Helvetica Neue"/>
              </a:rPr>
              <a:t>Computer</a:t>
            </a:r>
            <a:r>
              <a:rPr lang="cs-CZ" b="0" i="0" dirty="0">
                <a:solidFill>
                  <a:srgbClr val="333333"/>
                </a:solidFill>
                <a:effectLst/>
                <a:latin typeface="Helvetica Neue"/>
              </a:rPr>
              <a:t> </a:t>
            </a:r>
            <a:r>
              <a:rPr lang="cs-CZ" b="0" i="0" dirty="0" err="1">
                <a:solidFill>
                  <a:srgbClr val="333333"/>
                </a:solidFill>
                <a:effectLst/>
                <a:latin typeface="Helvetica Neue"/>
              </a:rPr>
              <a:t>Press</a:t>
            </a:r>
            <a:r>
              <a:rPr lang="cs-CZ" b="0" i="0" dirty="0">
                <a:solidFill>
                  <a:srgbClr val="333333"/>
                </a:solidFill>
                <a:effectLst/>
                <a:latin typeface="Helvetica Neue"/>
              </a:rPr>
              <a:t>, 2016. ISBN 9788025146415.</a:t>
            </a:r>
            <a:endParaRPr lang="cs-CZ" dirty="0">
              <a:solidFill>
                <a:srgbClr val="333333"/>
              </a:solidFill>
              <a:latin typeface="Helvetica Neue"/>
            </a:endParaRPr>
          </a:p>
          <a:p>
            <a:r>
              <a:rPr lang="cs-CZ" dirty="0">
                <a:solidFill>
                  <a:srgbClr val="333333"/>
                </a:solidFill>
                <a:latin typeface="Helvetica Neue"/>
              </a:rPr>
              <a:t>MICHÁLEK, Martin. </a:t>
            </a:r>
            <a:r>
              <a:rPr lang="cs-CZ" dirty="0">
                <a:solidFill>
                  <a:srgbClr val="4FC1F1"/>
                </a:solidFill>
                <a:latin typeface="Helvetica Neue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CSS: moderní layout</a:t>
            </a:r>
            <a:r>
              <a:rPr lang="cs-CZ" dirty="0">
                <a:solidFill>
                  <a:srgbClr val="333333"/>
                </a:solidFill>
                <a:latin typeface="Helvetica Neue"/>
              </a:rPr>
              <a:t>. [Praha]: Martin Michálek - Vzhůru dolů, [2022]. ISBN 978-80-88253-07-5.</a:t>
            </a:r>
          </a:p>
          <a:p>
            <a:endParaRPr lang="cs-CZ" dirty="0">
              <a:hlinkClick r:id="rId4"/>
            </a:endParaRPr>
          </a:p>
          <a:p>
            <a:r>
              <a:rPr lang="cs-CZ" dirty="0">
                <a:hlinkClick r:id="rId4"/>
              </a:rPr>
              <a:t>www.vzhurudolu.cz</a:t>
            </a:r>
            <a:endParaRPr lang="cs-CZ" dirty="0"/>
          </a:p>
          <a:p>
            <a:r>
              <a:rPr lang="cs-CZ" dirty="0">
                <a:hlinkClick r:id="rId5"/>
              </a:rPr>
              <a:t>jecas.cz</a:t>
            </a:r>
            <a:endParaRPr lang="cs-CZ" dirty="0"/>
          </a:p>
          <a:p>
            <a:endParaRPr lang="cs-CZ" dirty="0">
              <a:solidFill>
                <a:srgbClr val="333333"/>
              </a:solidFill>
              <a:latin typeface="Helvetica Neue"/>
            </a:endParaRP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14375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Historie CSS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oddělení struktury dokumentu od jeho formátování bylo cílem HTML od samých počátků v roce 1990</a:t>
            </a:r>
            <a:endParaRPr lang="cs-CZ"/>
          </a:p>
          <a:p>
            <a:r>
              <a:rPr lang="cs-CZ" dirty="0"/>
              <a:t>bohužel nedošlo ze strany autorů prohlížečů k rozvinutí této koncepce</a:t>
            </a:r>
            <a:endParaRPr lang="cs-CZ"/>
          </a:p>
          <a:p>
            <a:r>
              <a:rPr lang="cs-CZ" dirty="0"/>
              <a:t>jak stoupala popularita webu, autoři stránek neměli možnost ovlivnit vzhled svých HTML dokumentů</a:t>
            </a:r>
            <a:endParaRPr lang="cs-CZ"/>
          </a:p>
          <a:p>
            <a:r>
              <a:rPr lang="cs-CZ" dirty="0"/>
              <a:t>dvě reakce:</a:t>
            </a:r>
            <a:endParaRPr lang="cs-CZ"/>
          </a:p>
          <a:p>
            <a:pPr lvl="1"/>
            <a:r>
              <a:rPr lang="cs-CZ" dirty="0"/>
              <a:t>listopad 1994 – 1. koncept "</a:t>
            </a:r>
            <a:r>
              <a:rPr lang="cs-CZ" dirty="0" err="1"/>
              <a:t>Cascading</a:t>
            </a:r>
            <a:r>
              <a:rPr lang="cs-CZ" dirty="0"/>
              <a:t> HTML Style </a:t>
            </a:r>
            <a:r>
              <a:rPr lang="cs-CZ" dirty="0" err="1"/>
              <a:t>Sheet</a:t>
            </a:r>
            <a:r>
              <a:rPr lang="cs-CZ" dirty="0"/>
              <a:t>"</a:t>
            </a:r>
            <a:endParaRPr lang="cs-CZ"/>
          </a:p>
          <a:p>
            <a:pPr lvl="1"/>
            <a:r>
              <a:rPr lang="cs-CZ" dirty="0"/>
              <a:t>listopad 1994 – </a:t>
            </a:r>
            <a:r>
              <a:rPr lang="cs-CZ" dirty="0" err="1"/>
              <a:t>Netscape</a:t>
            </a:r>
            <a:r>
              <a:rPr lang="cs-CZ" dirty="0"/>
              <a:t> – místo implementace stylového jazyka zabudoval základní formátovací prostředky přímo do jazyka HTML</a:t>
            </a:r>
            <a:endParaRPr lang="cs-CZ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9074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5CF914E-BA1D-4C30-AF1D-76C913565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Verze a podpora CSS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2CFE35B-640E-4321-BB68-8646212ED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cs-CZ" sz="1100" dirty="0"/>
              <a:t>CSS1</a:t>
            </a:r>
          </a:p>
          <a:p>
            <a:pPr lvl="1">
              <a:lnSpc>
                <a:spcPct val="90000"/>
              </a:lnSpc>
            </a:pPr>
            <a:r>
              <a:rPr lang="cs-CZ" sz="1100" dirty="0"/>
              <a:t>prosinec 1996</a:t>
            </a:r>
          </a:p>
          <a:p>
            <a:pPr>
              <a:lnSpc>
                <a:spcPct val="90000"/>
              </a:lnSpc>
            </a:pPr>
            <a:r>
              <a:rPr lang="cs-CZ" sz="1100" dirty="0"/>
              <a:t>CSS2</a:t>
            </a:r>
          </a:p>
          <a:p>
            <a:pPr lvl="1">
              <a:lnSpc>
                <a:spcPct val="90000"/>
              </a:lnSpc>
            </a:pPr>
            <a:r>
              <a:rPr lang="cs-CZ" sz="1100" dirty="0"/>
              <a:t>květen 1998</a:t>
            </a:r>
          </a:p>
          <a:p>
            <a:pPr>
              <a:lnSpc>
                <a:spcPct val="90000"/>
              </a:lnSpc>
            </a:pPr>
            <a:r>
              <a:rPr lang="cs-CZ" sz="1100" dirty="0"/>
              <a:t>CSS3</a:t>
            </a:r>
          </a:p>
          <a:p>
            <a:pPr lvl="1">
              <a:lnSpc>
                <a:spcPct val="90000"/>
              </a:lnSpc>
            </a:pPr>
            <a:r>
              <a:rPr lang="cs-CZ" sz="1100" dirty="0"/>
              <a:t>stále ve vývoji (přidávání nových vlastností)</a:t>
            </a:r>
          </a:p>
          <a:p>
            <a:pPr>
              <a:lnSpc>
                <a:spcPct val="90000"/>
              </a:lnSpc>
            </a:pPr>
            <a:r>
              <a:rPr lang="cs-CZ" sz="1100" dirty="0"/>
              <a:t>IE</a:t>
            </a:r>
          </a:p>
          <a:p>
            <a:pPr lvl="1">
              <a:lnSpc>
                <a:spcPct val="90000"/>
              </a:lnSpc>
            </a:pPr>
            <a:r>
              <a:rPr lang="cs-CZ" sz="1100" dirty="0"/>
              <a:t>částečná podpora CSS1 – IE3</a:t>
            </a:r>
          </a:p>
          <a:p>
            <a:pPr>
              <a:lnSpc>
                <a:spcPct val="90000"/>
              </a:lnSpc>
            </a:pPr>
            <a:r>
              <a:rPr lang="cs-CZ" sz="1100" dirty="0"/>
              <a:t>Opera</a:t>
            </a:r>
          </a:p>
          <a:p>
            <a:pPr lvl="1">
              <a:lnSpc>
                <a:spcPct val="90000"/>
              </a:lnSpc>
            </a:pPr>
            <a:r>
              <a:rPr lang="cs-CZ" sz="1100" dirty="0"/>
              <a:t>od verze 3.5</a:t>
            </a:r>
          </a:p>
          <a:p>
            <a:pPr>
              <a:lnSpc>
                <a:spcPct val="90000"/>
              </a:lnSpc>
            </a:pPr>
            <a:r>
              <a:rPr lang="cs-CZ" sz="1100" dirty="0"/>
              <a:t>ostatní prohlížeče (Google Chrome, Mozilla Firefox)</a:t>
            </a:r>
          </a:p>
          <a:p>
            <a:pPr lvl="1">
              <a:lnSpc>
                <a:spcPct val="90000"/>
              </a:lnSpc>
            </a:pPr>
            <a:r>
              <a:rPr lang="cs-CZ" sz="1100" dirty="0"/>
              <a:t>od prvních verzí</a:t>
            </a:r>
          </a:p>
          <a:p>
            <a:pPr>
              <a:lnSpc>
                <a:spcPct val="90000"/>
              </a:lnSpc>
            </a:pPr>
            <a:endParaRPr lang="cs-CZ" sz="1100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3224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2559760-FD2A-48F2-926D-1CE15A2BC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Význam CSS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BE18771-E7B9-4AAD-BBF2-1E3D20E15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sz="1100" dirty="0"/>
              <a:t>širší formátovací možnosti</a:t>
            </a:r>
          </a:p>
          <a:p>
            <a:pPr lvl="1">
              <a:lnSpc>
                <a:spcPct val="90000"/>
              </a:lnSpc>
            </a:pPr>
            <a:r>
              <a:rPr lang="cs-CZ" sz="1100" dirty="0"/>
              <a:t>několik příkladů</a:t>
            </a:r>
          </a:p>
          <a:p>
            <a:pPr lvl="2">
              <a:lnSpc>
                <a:spcPct val="90000"/>
              </a:lnSpc>
            </a:pPr>
            <a:r>
              <a:rPr lang="cs-CZ" sz="1100" dirty="0">
                <a:solidFill>
                  <a:srgbClr val="00B0F0"/>
                </a:solidFill>
              </a:rPr>
              <a:t>&lt;</a:t>
            </a:r>
            <a:r>
              <a:rPr lang="cs-CZ" sz="1100" dirty="0">
                <a:solidFill>
                  <a:srgbClr val="840084"/>
                </a:solidFill>
              </a:rPr>
              <a:t>b</a:t>
            </a:r>
            <a:r>
              <a:rPr lang="cs-CZ" sz="1100" dirty="0">
                <a:solidFill>
                  <a:srgbClr val="00B0F0"/>
                </a:solidFill>
              </a:rPr>
              <a:t>&gt;</a:t>
            </a:r>
            <a:r>
              <a:rPr lang="cs-CZ" sz="1100" dirty="0"/>
              <a:t> - v HTML nastavuje tučné písmo; v CSS pomocí font-</a:t>
            </a:r>
            <a:r>
              <a:rPr lang="cs-CZ" sz="1100" dirty="0" err="1"/>
              <a:t>weight</a:t>
            </a:r>
            <a:r>
              <a:rPr lang="cs-CZ" sz="1100" dirty="0"/>
              <a:t> lze sílu písma nastavit až v devíti stupních</a:t>
            </a:r>
          </a:p>
          <a:p>
            <a:pPr lvl="2">
              <a:lnSpc>
                <a:spcPct val="90000"/>
              </a:lnSpc>
            </a:pPr>
            <a:r>
              <a:rPr lang="cs-CZ" sz="1100" dirty="0">
                <a:solidFill>
                  <a:srgbClr val="00B0F0"/>
                </a:solidFill>
              </a:rPr>
              <a:t>&lt;</a:t>
            </a:r>
            <a:r>
              <a:rPr lang="cs-CZ" sz="1100" dirty="0">
                <a:solidFill>
                  <a:srgbClr val="840084"/>
                </a:solidFill>
              </a:rPr>
              <a:t>hr</a:t>
            </a:r>
            <a:r>
              <a:rPr lang="cs-CZ" sz="1100" dirty="0">
                <a:solidFill>
                  <a:srgbClr val="00B0F0"/>
                </a:solidFill>
              </a:rPr>
              <a:t>&gt;</a:t>
            </a:r>
            <a:r>
              <a:rPr lang="cs-CZ" sz="1100" dirty="0"/>
              <a:t> - v HTML – čára (horizontální), lze nastavit sílu, styl (3D, plochá), barvu; v CSS pomocí </a:t>
            </a:r>
            <a:r>
              <a:rPr lang="cs-CZ" sz="1100" dirty="0" err="1"/>
              <a:t>border</a:t>
            </a:r>
            <a:r>
              <a:rPr lang="cs-CZ" sz="1100" dirty="0"/>
              <a:t> lze vytvořit až 8 stylů čar o libovolné síle a barvě, lze tvořit i vertikální čáry</a:t>
            </a:r>
          </a:p>
          <a:p>
            <a:pPr lvl="2">
              <a:lnSpc>
                <a:spcPct val="90000"/>
              </a:lnSpc>
            </a:pPr>
            <a:r>
              <a:rPr lang="cs-CZ" sz="1100" dirty="0">
                <a:solidFill>
                  <a:srgbClr val="00B0F0"/>
                </a:solidFill>
              </a:rPr>
              <a:t>&lt;</a:t>
            </a:r>
            <a:r>
              <a:rPr lang="cs-CZ" sz="1100" dirty="0">
                <a:solidFill>
                  <a:srgbClr val="840084"/>
                </a:solidFill>
              </a:rPr>
              <a:t>ul</a:t>
            </a:r>
            <a:r>
              <a:rPr lang="cs-CZ" sz="1100" dirty="0">
                <a:solidFill>
                  <a:srgbClr val="00B0F0"/>
                </a:solidFill>
              </a:rPr>
              <a:t>&gt;</a:t>
            </a:r>
            <a:r>
              <a:rPr lang="cs-CZ" sz="1100" dirty="0"/>
              <a:t> - v HTML – lze určit jeden ze tří možných stylů odrážky; v CSS pomocí list-style-image lze pro odrážky použít libovolný obrázek</a:t>
            </a:r>
          </a:p>
          <a:p>
            <a:pPr>
              <a:lnSpc>
                <a:spcPct val="90000"/>
              </a:lnSpc>
            </a:pPr>
            <a:r>
              <a:rPr lang="cs-CZ" sz="1100" dirty="0"/>
              <a:t>snadná tvorba a údržba stylu</a:t>
            </a:r>
          </a:p>
          <a:p>
            <a:pPr lvl="1">
              <a:lnSpc>
                <a:spcPct val="90000"/>
              </a:lnSpc>
            </a:pPr>
            <a:r>
              <a:rPr lang="cs-CZ" sz="1100" dirty="0"/>
              <a:t>údržba webu, který nevyužívá CSS, je velmi složitá a zdlouhavá (nalézt a nahradit tagy &lt;font&gt;, změnit atributy tabulek, ...)</a:t>
            </a:r>
          </a:p>
          <a:p>
            <a:pPr>
              <a:lnSpc>
                <a:spcPct val="90000"/>
              </a:lnSpc>
            </a:pPr>
            <a:r>
              <a:rPr lang="cs-CZ" sz="1100" dirty="0"/>
              <a:t>oddělení struktury a stylu</a:t>
            </a:r>
          </a:p>
          <a:p>
            <a:pPr lvl="1">
              <a:lnSpc>
                <a:spcPct val="90000"/>
              </a:lnSpc>
            </a:pPr>
            <a:r>
              <a:rPr lang="cs-CZ" sz="1100" dirty="0"/>
              <a:t>lepší "dělba" práce</a:t>
            </a:r>
          </a:p>
          <a:p>
            <a:pPr lvl="1">
              <a:lnSpc>
                <a:spcPct val="90000"/>
              </a:lnSpc>
            </a:pPr>
            <a:r>
              <a:rPr lang="cs-CZ" sz="1100" dirty="0"/>
              <a:t>tentýž obsah lze prezentovat různými způsoby</a:t>
            </a:r>
          </a:p>
          <a:p>
            <a:pPr lvl="2">
              <a:lnSpc>
                <a:spcPct val="90000"/>
              </a:lnSpc>
            </a:pPr>
            <a:r>
              <a:rPr lang="cs-CZ" sz="1100" dirty="0"/>
              <a:t>př.: </a:t>
            </a:r>
            <a:r>
              <a:rPr lang="cs-CZ" sz="1100" dirty="0">
                <a:hlinkClick r:id="rId2"/>
              </a:rPr>
              <a:t>stylestage.dev</a:t>
            </a:r>
            <a:endParaRPr lang="cs-CZ" sz="1100" dirty="0"/>
          </a:p>
          <a:p>
            <a:pPr>
              <a:lnSpc>
                <a:spcPct val="90000"/>
              </a:lnSpc>
            </a:pPr>
            <a:endParaRPr lang="cs-CZ" sz="1100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05818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Připojení stylů k HTML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3 metody</a:t>
            </a:r>
          </a:p>
          <a:p>
            <a:pPr lvl="1"/>
            <a:r>
              <a:rPr lang="cs-CZ" dirty="0"/>
              <a:t>tag </a:t>
            </a:r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link</a:t>
            </a:r>
            <a:r>
              <a:rPr lang="cs-CZ" dirty="0">
                <a:solidFill>
                  <a:srgbClr val="00B0F0"/>
                </a:solidFill>
              </a:rPr>
              <a:t>&gt;</a:t>
            </a:r>
          </a:p>
          <a:p>
            <a:pPr lvl="2"/>
            <a:r>
              <a:rPr lang="cs-CZ" dirty="0"/>
              <a:t>používá se pro připojení </a:t>
            </a:r>
            <a:r>
              <a:rPr lang="cs-CZ" dirty="0" err="1"/>
              <a:t>ext</a:t>
            </a:r>
            <a:r>
              <a:rPr lang="cs-CZ" dirty="0"/>
              <a:t>. styl. předpisu</a:t>
            </a:r>
          </a:p>
          <a:p>
            <a:pPr lvl="1"/>
            <a:r>
              <a:rPr lang="cs-CZ" dirty="0"/>
              <a:t>tag </a:t>
            </a:r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style</a:t>
            </a:r>
            <a:r>
              <a:rPr lang="cs-CZ" dirty="0">
                <a:solidFill>
                  <a:srgbClr val="00B0F0"/>
                </a:solidFill>
              </a:rPr>
              <a:t>&gt;</a:t>
            </a:r>
          </a:p>
          <a:p>
            <a:pPr lvl="2"/>
            <a:r>
              <a:rPr lang="cs-CZ" dirty="0"/>
              <a:t>používá se pro vložení interního styl. předpisu</a:t>
            </a:r>
          </a:p>
          <a:p>
            <a:pPr lvl="1"/>
            <a:r>
              <a:rPr lang="cs-CZ" dirty="0"/>
              <a:t>parametr style u HTML tagů</a:t>
            </a:r>
          </a:p>
          <a:p>
            <a:pPr lvl="2"/>
            <a:r>
              <a:rPr lang="cs-CZ" dirty="0"/>
              <a:t>používá pro přiřazení stylu konkrétnímu </a:t>
            </a:r>
            <a:r>
              <a:rPr lang="cs-CZ" dirty="0" err="1"/>
              <a:t>tagu</a:t>
            </a:r>
            <a:endParaRPr lang="cs-CZ" dirty="0"/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2612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0A37CBB-65EB-4949-A9C6-EB9671B18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Připojení stylů k HTML - &lt;link&gt;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48E4673-F40E-43E5-B784-746342692E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externí stylový předpis</a:t>
            </a:r>
          </a:p>
          <a:p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link</a:t>
            </a:r>
            <a:r>
              <a:rPr lang="cs-CZ" dirty="0"/>
              <a:t> </a:t>
            </a:r>
            <a:r>
              <a:rPr lang="cs-CZ" dirty="0" err="1">
                <a:solidFill>
                  <a:srgbClr val="42D0A2"/>
                </a:solidFill>
              </a:rPr>
              <a:t>rel</a:t>
            </a:r>
            <a:r>
              <a:rPr lang="cs-CZ" dirty="0"/>
              <a:t>="</a:t>
            </a:r>
            <a:r>
              <a:rPr lang="cs-CZ" dirty="0" err="1">
                <a:solidFill>
                  <a:srgbClr val="FF0000"/>
                </a:solidFill>
              </a:rPr>
              <a:t>stylesheet</a:t>
            </a:r>
            <a:r>
              <a:rPr lang="cs-CZ" dirty="0"/>
              <a:t>" </a:t>
            </a:r>
            <a:r>
              <a:rPr lang="cs-CZ" dirty="0" err="1">
                <a:solidFill>
                  <a:srgbClr val="42D0A2"/>
                </a:solidFill>
              </a:rPr>
              <a:t>href</a:t>
            </a:r>
            <a:r>
              <a:rPr lang="cs-CZ" dirty="0"/>
              <a:t>="</a:t>
            </a:r>
            <a:r>
              <a:rPr lang="cs-CZ" dirty="0">
                <a:solidFill>
                  <a:srgbClr val="FF0000"/>
                </a:solidFill>
              </a:rPr>
              <a:t>style.css</a:t>
            </a:r>
            <a:r>
              <a:rPr lang="cs-CZ" dirty="0"/>
              <a:t>" </a:t>
            </a:r>
            <a:r>
              <a:rPr lang="cs-CZ" dirty="0">
                <a:solidFill>
                  <a:srgbClr val="00B0F0"/>
                </a:solidFill>
              </a:rPr>
              <a:t>&gt;</a:t>
            </a:r>
            <a:r>
              <a:rPr lang="cs-CZ" dirty="0"/>
              <a:t> </a:t>
            </a:r>
          </a:p>
          <a:p>
            <a:r>
              <a:rPr lang="cs-CZ" dirty="0"/>
              <a:t>výhody</a:t>
            </a:r>
          </a:p>
          <a:p>
            <a:pPr lvl="1"/>
            <a:r>
              <a:rPr lang="cs-CZ" dirty="0"/>
              <a:t>pro celý web stačí jediný soubor –&gt; zjednodušení správy</a:t>
            </a:r>
          </a:p>
          <a:p>
            <a:pPr lvl="1"/>
            <a:r>
              <a:rPr lang="cs-CZ" dirty="0"/>
              <a:t>načítá se jenom jednou</a:t>
            </a:r>
          </a:p>
          <a:p>
            <a:pPr lvl="1"/>
            <a:r>
              <a:rPr lang="cs-CZ" dirty="0"/>
              <a:t>vyčleněním je důsledně naplněna idea oddělení formátování od struktury</a:t>
            </a:r>
          </a:p>
          <a:p>
            <a:r>
              <a:rPr lang="cs-CZ" dirty="0"/>
              <a:t>nevýhody</a:t>
            </a:r>
          </a:p>
          <a:p>
            <a:pPr lvl="1"/>
            <a:r>
              <a:rPr lang="cs-CZ" dirty="0"/>
              <a:t>ve </a:t>
            </a:r>
            <a:r>
              <a:rPr lang="cs-CZ" dirty="0" err="1"/>
              <a:t>spec</a:t>
            </a:r>
            <a:r>
              <a:rPr lang="cs-CZ" dirty="0"/>
              <a:t>. případech (odeslání el. poštou, ...)</a:t>
            </a:r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9682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9E30E3C-9F93-43DA-9A41-FBF407967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Připojení stylů k HTML -&lt;style&gt;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4EFC07D-246C-46EE-BFB5-24C31D0EEC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1844824"/>
            <a:ext cx="8470898" cy="374502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cs-CZ" sz="1400" dirty="0"/>
              <a:t>vkládá se výhradně do hlavičky dokumentu (mezi tagy </a:t>
            </a: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 err="1">
                <a:solidFill>
                  <a:srgbClr val="840084"/>
                </a:solidFill>
              </a:rPr>
              <a:t>head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  <a:r>
              <a:rPr lang="cs-CZ" sz="1400" dirty="0"/>
              <a:t> a </a:t>
            </a:r>
            <a:r>
              <a:rPr lang="cs-CZ" sz="1400" dirty="0">
                <a:solidFill>
                  <a:srgbClr val="00B0F0"/>
                </a:solidFill>
              </a:rPr>
              <a:t>&lt;/</a:t>
            </a:r>
            <a:r>
              <a:rPr lang="cs-CZ" sz="1400" dirty="0" err="1">
                <a:solidFill>
                  <a:srgbClr val="840084"/>
                </a:solidFill>
              </a:rPr>
              <a:t>head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  <a:r>
              <a:rPr lang="cs-CZ" sz="1400" dirty="0"/>
              <a:t>)</a:t>
            </a:r>
          </a:p>
          <a:p>
            <a:pPr>
              <a:lnSpc>
                <a:spcPct val="90000"/>
              </a:lnSpc>
            </a:pPr>
            <a:r>
              <a:rPr lang="cs-CZ" sz="1400" dirty="0"/>
              <a:t>př.: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	</a:t>
            </a:r>
            <a:r>
              <a:rPr lang="cs-CZ" sz="1400" dirty="0">
                <a:solidFill>
                  <a:srgbClr val="00B0F0"/>
                </a:solidFill>
              </a:rPr>
              <a:t>&lt;</a:t>
            </a:r>
            <a:r>
              <a:rPr lang="cs-CZ" sz="1400" dirty="0">
                <a:solidFill>
                  <a:srgbClr val="840084"/>
                </a:solidFill>
              </a:rPr>
              <a:t>style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400" dirty="0"/>
              <a:t>  	 </a:t>
            </a:r>
            <a:r>
              <a:rPr lang="cs-CZ" sz="1400" dirty="0">
                <a:solidFill>
                  <a:srgbClr val="00B0F0"/>
                </a:solidFill>
              </a:rPr>
              <a:t>&lt;/</a:t>
            </a:r>
            <a:r>
              <a:rPr lang="cs-CZ" sz="1400" dirty="0">
                <a:solidFill>
                  <a:srgbClr val="840084"/>
                </a:solidFill>
              </a:rPr>
              <a:t>style</a:t>
            </a:r>
            <a:r>
              <a:rPr lang="cs-CZ" sz="1400" dirty="0">
                <a:solidFill>
                  <a:srgbClr val="00B0F0"/>
                </a:solidFill>
              </a:rPr>
              <a:t>&gt;</a:t>
            </a:r>
          </a:p>
          <a:p>
            <a:pPr>
              <a:lnSpc>
                <a:spcPct val="90000"/>
              </a:lnSpc>
            </a:pPr>
            <a:r>
              <a:rPr lang="cs-CZ" sz="1400" dirty="0"/>
              <a:t>parametry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type – typ odkazovaného předmětu, v tomto případě hodnota – text/</a:t>
            </a:r>
            <a:r>
              <a:rPr lang="cs-CZ" sz="1400" dirty="0" err="1"/>
              <a:t>css</a:t>
            </a:r>
            <a:endParaRPr lang="cs-CZ" sz="1400" dirty="0"/>
          </a:p>
          <a:p>
            <a:pPr lvl="1">
              <a:lnSpc>
                <a:spcPct val="90000"/>
              </a:lnSpc>
            </a:pPr>
            <a:r>
              <a:rPr lang="cs-CZ" sz="1400" dirty="0"/>
              <a:t>media – určuje média, pro které je stylový předpis určen, není povinný (</a:t>
            </a:r>
            <a:r>
              <a:rPr lang="cs-CZ" sz="1400" dirty="0" err="1"/>
              <a:t>screen</a:t>
            </a:r>
            <a:r>
              <a:rPr lang="cs-CZ" sz="1400" dirty="0"/>
              <a:t>, </a:t>
            </a:r>
            <a:r>
              <a:rPr lang="cs-CZ" sz="1400" dirty="0" err="1"/>
              <a:t>print</a:t>
            </a:r>
            <a:r>
              <a:rPr lang="cs-CZ" sz="1400" dirty="0"/>
              <a:t>, …)</a:t>
            </a:r>
          </a:p>
          <a:p>
            <a:pPr lvl="1">
              <a:lnSpc>
                <a:spcPct val="90000"/>
              </a:lnSpc>
            </a:pPr>
            <a:r>
              <a:rPr lang="cs-CZ" sz="1400" dirty="0" err="1"/>
              <a:t>title</a:t>
            </a:r>
            <a:r>
              <a:rPr lang="cs-CZ" sz="1400" dirty="0"/>
              <a:t> – textový titulek danému styl. předpisu</a:t>
            </a:r>
          </a:p>
          <a:p>
            <a:pPr>
              <a:lnSpc>
                <a:spcPct val="90000"/>
              </a:lnSpc>
            </a:pPr>
            <a:r>
              <a:rPr lang="cs-CZ" sz="1400" dirty="0"/>
              <a:t>méně praktický</a:t>
            </a:r>
          </a:p>
          <a:p>
            <a:pPr>
              <a:lnSpc>
                <a:spcPct val="90000"/>
              </a:lnSpc>
            </a:pPr>
            <a:r>
              <a:rPr lang="cs-CZ" sz="1400" dirty="0"/>
              <a:t>zvětšuje objem dokumentu (načítá se s každou stránkou)</a:t>
            </a:r>
          </a:p>
          <a:p>
            <a:pPr>
              <a:lnSpc>
                <a:spcPct val="90000"/>
              </a:lnSpc>
            </a:pPr>
            <a:r>
              <a:rPr lang="cs-CZ" sz="1400" dirty="0"/>
              <a:t>obtížně se udržují (každá změna se musí provést ve více dokumentech)</a:t>
            </a:r>
          </a:p>
          <a:p>
            <a:pPr>
              <a:lnSpc>
                <a:spcPct val="90000"/>
              </a:lnSpc>
            </a:pPr>
            <a:endParaRPr lang="cs-CZ" sz="1000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5095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Připojení stylů k HTML – parametr style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výhoda</a:t>
            </a:r>
          </a:p>
          <a:p>
            <a:pPr lvl="1"/>
            <a:r>
              <a:rPr lang="cs-CZ" dirty="0"/>
              <a:t>snadné testování</a:t>
            </a:r>
          </a:p>
          <a:p>
            <a:r>
              <a:rPr lang="cs-CZ" dirty="0"/>
              <a:t>nedoporučuje se používat</a:t>
            </a:r>
          </a:p>
          <a:p>
            <a:r>
              <a:rPr lang="cs-CZ" dirty="0" err="1"/>
              <a:t>př</a:t>
            </a:r>
            <a:r>
              <a:rPr lang="cs-CZ" dirty="0"/>
              <a:t>:</a:t>
            </a:r>
          </a:p>
          <a:p>
            <a:pPr lvl="1"/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h1</a:t>
            </a:r>
            <a:r>
              <a:rPr lang="cs-CZ" dirty="0"/>
              <a:t> </a:t>
            </a:r>
            <a:r>
              <a:rPr lang="cs-CZ" dirty="0">
                <a:solidFill>
                  <a:srgbClr val="42D0A2"/>
                </a:solidFill>
              </a:rPr>
              <a:t>style</a:t>
            </a:r>
            <a:r>
              <a:rPr lang="cs-CZ" dirty="0"/>
              <a:t>="</a:t>
            </a:r>
            <a:r>
              <a:rPr lang="cs-CZ" dirty="0">
                <a:solidFill>
                  <a:srgbClr val="FF0000"/>
                </a:solidFill>
              </a:rPr>
              <a:t>text-</a:t>
            </a:r>
            <a:r>
              <a:rPr lang="cs-CZ" dirty="0" err="1">
                <a:solidFill>
                  <a:srgbClr val="FF0000"/>
                </a:solidFill>
              </a:rPr>
              <a:t>align</a:t>
            </a:r>
            <a:r>
              <a:rPr lang="cs-CZ" dirty="0">
                <a:solidFill>
                  <a:srgbClr val="FF0000"/>
                </a:solidFill>
              </a:rPr>
              <a:t>: center; text-</a:t>
            </a:r>
            <a:r>
              <a:rPr lang="cs-CZ" dirty="0" err="1">
                <a:solidFill>
                  <a:srgbClr val="FF0000"/>
                </a:solidFill>
              </a:rPr>
              <a:t>decoration</a:t>
            </a:r>
            <a:r>
              <a:rPr lang="cs-CZ" dirty="0">
                <a:solidFill>
                  <a:srgbClr val="FF0000"/>
                </a:solidFill>
              </a:rPr>
              <a:t>: </a:t>
            </a:r>
            <a:r>
              <a:rPr lang="cs-CZ" dirty="0" err="1">
                <a:solidFill>
                  <a:srgbClr val="FF0000"/>
                </a:solidFill>
              </a:rPr>
              <a:t>underline</a:t>
            </a:r>
            <a:r>
              <a:rPr lang="cs-CZ" dirty="0">
                <a:solidFill>
                  <a:srgbClr val="FF0000"/>
                </a:solidFill>
              </a:rPr>
              <a:t>;</a:t>
            </a:r>
            <a:r>
              <a:rPr lang="cs-CZ" dirty="0"/>
              <a:t>"</a:t>
            </a:r>
            <a:r>
              <a:rPr lang="cs-CZ" dirty="0">
                <a:solidFill>
                  <a:srgbClr val="00B0F0"/>
                </a:solidFill>
              </a:rPr>
              <a:t>&gt;</a:t>
            </a:r>
          </a:p>
          <a:p>
            <a:pPr lvl="1"/>
            <a:r>
              <a:rPr lang="cs-CZ" dirty="0">
                <a:solidFill>
                  <a:srgbClr val="00B0F0"/>
                </a:solidFill>
              </a:rPr>
              <a:t>&lt;</a:t>
            </a:r>
            <a:r>
              <a:rPr lang="cs-CZ" dirty="0">
                <a:solidFill>
                  <a:srgbClr val="840084"/>
                </a:solidFill>
              </a:rPr>
              <a:t>p</a:t>
            </a:r>
            <a:r>
              <a:rPr lang="cs-CZ" dirty="0"/>
              <a:t> </a:t>
            </a:r>
            <a:r>
              <a:rPr lang="cs-CZ" dirty="0">
                <a:solidFill>
                  <a:srgbClr val="42D0A2"/>
                </a:solidFill>
              </a:rPr>
              <a:t>style</a:t>
            </a:r>
            <a:r>
              <a:rPr lang="cs-CZ" dirty="0"/>
              <a:t>="</a:t>
            </a:r>
            <a:r>
              <a:rPr lang="cs-CZ" dirty="0" err="1">
                <a:solidFill>
                  <a:srgbClr val="FF0000"/>
                </a:solidFill>
              </a:rPr>
              <a:t>color</a:t>
            </a:r>
            <a:r>
              <a:rPr lang="cs-CZ" dirty="0">
                <a:solidFill>
                  <a:srgbClr val="FF0000"/>
                </a:solidFill>
              </a:rPr>
              <a:t>: #FF0; background-</a:t>
            </a:r>
            <a:r>
              <a:rPr lang="cs-CZ" dirty="0" err="1">
                <a:solidFill>
                  <a:srgbClr val="FF0000"/>
                </a:solidFill>
              </a:rPr>
              <a:t>color</a:t>
            </a:r>
            <a:r>
              <a:rPr lang="cs-CZ" dirty="0">
                <a:solidFill>
                  <a:srgbClr val="FF0000"/>
                </a:solidFill>
              </a:rPr>
              <a:t>: #000; text-indent: 1.2em</a:t>
            </a:r>
            <a:r>
              <a:rPr lang="cs-CZ" dirty="0"/>
              <a:t>"</a:t>
            </a:r>
            <a:r>
              <a:rPr lang="cs-CZ" dirty="0">
                <a:solidFill>
                  <a:srgbClr val="00B0F0"/>
                </a:solidFill>
              </a:rPr>
              <a:t>&gt;</a:t>
            </a:r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5720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E75F5A6-184A-BFB1-6D19-EFD889CC2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Podpora CSS3 v prohlížečích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33F818A-2A8C-3A66-C76E-47097A2DFC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Poslední verze prohlížečů již mají zabudovanou podporu nových vlastností CSS3</a:t>
            </a:r>
          </a:p>
          <a:p>
            <a:r>
              <a:rPr lang="cs-CZ" dirty="0"/>
              <a:t>Podporované vlastnosti lze zjistit na:</a:t>
            </a:r>
          </a:p>
          <a:p>
            <a:pPr lvl="1"/>
            <a:r>
              <a:rPr lang="cs-CZ" dirty="0">
                <a:hlinkClick r:id="rId2"/>
              </a:rPr>
              <a:t>https://browserscore.dev</a:t>
            </a:r>
          </a:p>
          <a:p>
            <a:pPr lvl="1"/>
            <a:r>
              <a:rPr lang="cs-CZ" dirty="0">
                <a:hlinkClick r:id="rId2"/>
              </a:rPr>
              <a:t>http://caniuse.com</a:t>
            </a:r>
            <a:endParaRPr lang="cs-CZ" dirty="0"/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3267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87BE46F1-BA6E-44A5-B4B3-290E0DAF1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Zápis pravidla v CSS předpisu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B8412041-0FC7-4E5A-B4EB-6F5E945D4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cs-CZ" sz="1400" dirty="0">
                <a:solidFill>
                  <a:srgbClr val="0070C0"/>
                </a:solidFill>
              </a:rPr>
              <a:t>kdo</a:t>
            </a:r>
            <a:r>
              <a:rPr lang="cs-CZ" sz="1500" dirty="0"/>
              <a:t> {</a:t>
            </a:r>
            <a:r>
              <a:rPr lang="cs-CZ" sz="1400" dirty="0">
                <a:solidFill>
                  <a:srgbClr val="42D0A2"/>
                </a:solidFill>
              </a:rPr>
              <a:t>co</a:t>
            </a:r>
            <a:r>
              <a:rPr lang="cs-CZ" sz="1500" dirty="0"/>
              <a:t>: </a:t>
            </a:r>
            <a:r>
              <a:rPr lang="cs-CZ" sz="1400" dirty="0">
                <a:solidFill>
                  <a:srgbClr val="FF0000"/>
                </a:solidFill>
              </a:rPr>
              <a:t>jak</a:t>
            </a:r>
            <a:r>
              <a:rPr lang="cs-CZ" sz="1500" dirty="0"/>
              <a:t>;} - pravidlo</a:t>
            </a:r>
          </a:p>
          <a:p>
            <a:pPr lvl="1">
              <a:lnSpc>
                <a:spcPct val="90000"/>
              </a:lnSpc>
            </a:pPr>
            <a:r>
              <a:rPr lang="cs-CZ" sz="1300" dirty="0"/>
              <a:t>kdo – kdo se </a:t>
            </a:r>
            <a:r>
              <a:rPr lang="cs-CZ" sz="1300"/>
              <a:t>má změnit </a:t>
            </a:r>
            <a:r>
              <a:rPr lang="cs-CZ" sz="1300" dirty="0"/>
              <a:t>– selektor</a:t>
            </a:r>
          </a:p>
          <a:p>
            <a:pPr lvl="1">
              <a:lnSpc>
                <a:spcPct val="90000"/>
              </a:lnSpc>
            </a:pPr>
            <a:r>
              <a:rPr lang="cs-CZ" sz="1300" dirty="0"/>
              <a:t>co – co se má změnit - vlastnost</a:t>
            </a:r>
          </a:p>
          <a:p>
            <a:pPr lvl="1">
              <a:lnSpc>
                <a:spcPct val="90000"/>
              </a:lnSpc>
            </a:pPr>
            <a:r>
              <a:rPr lang="cs-CZ" sz="1300" dirty="0"/>
              <a:t>jak – jak se má změnit - hodnota vlastnosti</a:t>
            </a:r>
          </a:p>
          <a:p>
            <a:pPr>
              <a:lnSpc>
                <a:spcPct val="90000"/>
              </a:lnSpc>
            </a:pPr>
            <a:r>
              <a:rPr lang="cs-CZ" sz="1400" dirty="0"/>
              <a:t>př: </a:t>
            </a:r>
            <a:r>
              <a:rPr lang="cs-CZ" sz="1400" dirty="0">
                <a:solidFill>
                  <a:srgbClr val="0070C0"/>
                </a:solidFill>
              </a:rPr>
              <a:t>H1</a:t>
            </a:r>
            <a:r>
              <a:rPr lang="cs-CZ" sz="1400" dirty="0"/>
              <a:t> </a:t>
            </a:r>
            <a:r>
              <a:rPr lang="cs-CZ" sz="1400" dirty="0">
                <a:solidFill>
                  <a:srgbClr val="00B0F0"/>
                </a:solidFill>
              </a:rPr>
              <a:t>{</a:t>
            </a:r>
            <a:r>
              <a:rPr lang="cs-CZ" sz="1400" dirty="0" err="1">
                <a:solidFill>
                  <a:srgbClr val="42D0A2"/>
                </a:solidFill>
              </a:rPr>
              <a:t>color</a:t>
            </a:r>
            <a:r>
              <a:rPr lang="cs-CZ" sz="1400" dirty="0"/>
              <a:t>: </a:t>
            </a:r>
            <a:r>
              <a:rPr lang="cs-CZ" sz="1400" dirty="0" err="1">
                <a:solidFill>
                  <a:srgbClr val="FF0000"/>
                </a:solidFill>
              </a:rPr>
              <a:t>red</a:t>
            </a:r>
            <a:r>
              <a:rPr lang="cs-CZ" sz="1400" dirty="0"/>
              <a:t>;</a:t>
            </a:r>
            <a:r>
              <a:rPr lang="cs-CZ" sz="1400" dirty="0">
                <a:solidFill>
                  <a:srgbClr val="00B0F0"/>
                </a:solidFill>
              </a:rPr>
              <a:t>}</a:t>
            </a:r>
            <a:endParaRPr lang="cs-CZ" sz="1300" dirty="0"/>
          </a:p>
          <a:p>
            <a:pPr>
              <a:lnSpc>
                <a:spcPct val="90000"/>
              </a:lnSpc>
            </a:pPr>
            <a:r>
              <a:rPr lang="cs-CZ" sz="1500" dirty="0"/>
              <a:t>pokud se zadává více definic (vlastnost: hodnota), jednotlivé definice musí být odděleny středníkem</a:t>
            </a:r>
          </a:p>
          <a:p>
            <a:pPr>
              <a:lnSpc>
                <a:spcPct val="90000"/>
              </a:lnSpc>
            </a:pPr>
            <a:r>
              <a:rPr lang="cs-CZ" sz="1500" dirty="0"/>
              <a:t>povolené znaky</a:t>
            </a:r>
          </a:p>
          <a:p>
            <a:pPr lvl="1">
              <a:lnSpc>
                <a:spcPct val="90000"/>
              </a:lnSpc>
            </a:pPr>
            <a:r>
              <a:rPr lang="cs-CZ" sz="1500" dirty="0"/>
              <a:t>jména prvků, tříd a ID v selektorech – písmena anglické abecedy, číslice, pomlčku; nesmí začínat pomlčkou nebo číslicí</a:t>
            </a:r>
          </a:p>
          <a:p>
            <a:pPr>
              <a:lnSpc>
                <a:spcPct val="90000"/>
              </a:lnSpc>
            </a:pPr>
            <a:r>
              <a:rPr lang="cs-CZ" sz="1500" dirty="0"/>
              <a:t>komentář: /* .... */</a:t>
            </a:r>
          </a:p>
          <a:p>
            <a:pPr>
              <a:lnSpc>
                <a:spcPct val="90000"/>
              </a:lnSpc>
            </a:pPr>
            <a:endParaRPr lang="cs-CZ" sz="1500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40796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A6F166E-BA6F-433A-9278-CF6DE65D1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Hodnoty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60BBEB5-B158-AB18-3254-7E45FCEF52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číslo, velikost, procento, barva, URL, řetězec, identifikátor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145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5407A2B-7396-77ED-A5F2-6DB9C9AF4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Hodnoty - řetězec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F358F12-D0E9-E87B-22FE-E4F7674FDD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víceslovný řetězec (dvě a více slov), např. název písma – musí být uveden v uvozovkách (" ") nebo apostrofech (' ')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05246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A277E07-168B-8B30-41E7-AC376BE3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Hodnoty - číslo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79C5A50-CE6D-92B6-AFAB-13CB5EF4F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zapisují se vždy v desítkové soustavě</a:t>
            </a:r>
          </a:p>
          <a:p>
            <a:r>
              <a:rPr lang="cs-CZ" dirty="0"/>
              <a:t>!! při použití desetinných čísel se místo desetinné čárky (,) používá tečka (.) !!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4037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23CD497-3808-036B-4C21-1570C46E9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en-US" dirty="0" err="1"/>
              <a:t>Hodnot</a:t>
            </a:r>
            <a:r>
              <a:rPr lang="cs-CZ" dirty="0"/>
              <a:t>y - velikost 1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62761D1-23D6-1A0B-D45C-654D39F858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relativní jednotky</a:t>
            </a:r>
          </a:p>
          <a:p>
            <a:pPr lvl="1"/>
            <a:r>
              <a:rPr lang="cs-CZ" dirty="0" err="1"/>
              <a:t>em</a:t>
            </a:r>
            <a:r>
              <a:rPr lang="cs-CZ" dirty="0"/>
              <a:t> – velikost příslušného písma</a:t>
            </a:r>
          </a:p>
          <a:p>
            <a:pPr lvl="1"/>
            <a:r>
              <a:rPr lang="cs-CZ" dirty="0"/>
              <a:t>ex – střední výška příslušného písma</a:t>
            </a:r>
          </a:p>
          <a:p>
            <a:pPr lvl="1"/>
            <a:r>
              <a:rPr lang="cs-CZ" dirty="0" err="1"/>
              <a:t>px</a:t>
            </a:r>
            <a:r>
              <a:rPr lang="cs-CZ" dirty="0"/>
              <a:t> – pixely (obrazové body)</a:t>
            </a:r>
          </a:p>
          <a:p>
            <a:r>
              <a:rPr lang="cs-CZ" dirty="0"/>
              <a:t>absolutní jednotky</a:t>
            </a:r>
          </a:p>
          <a:p>
            <a:pPr lvl="1"/>
            <a:r>
              <a:rPr lang="cs-CZ" dirty="0" err="1"/>
              <a:t>pt</a:t>
            </a:r>
            <a:r>
              <a:rPr lang="cs-CZ" dirty="0"/>
              <a:t> – typografické body – používá se zejména ve stylech určených pro tiskárny</a:t>
            </a:r>
          </a:p>
          <a:p>
            <a:r>
              <a:rPr lang="cs-CZ" dirty="0"/>
              <a:t>!! mezi číslem a jednotkou nesmí být mezera !!</a:t>
            </a:r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429078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48867C6F-442C-4C39-9D09-22AB43034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Hodnoty – velikost 2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91CD4801-0386-49EB-B5FD-E54F0B71D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fontScale="92500" lnSpcReduction="10000"/>
          </a:bodyPr>
          <a:lstStyle/>
          <a:p>
            <a:r>
              <a:rPr lang="cs-CZ" dirty="0"/>
              <a:t>jednotky, které jsou definovány jinak než </a:t>
            </a:r>
            <a:r>
              <a:rPr lang="cs-CZ" dirty="0" err="1"/>
              <a:t>px</a:t>
            </a:r>
            <a:r>
              <a:rPr lang="cs-CZ" dirty="0"/>
              <a:t>, </a:t>
            </a:r>
            <a:r>
              <a:rPr lang="cs-CZ" dirty="0" err="1"/>
              <a:t>em</a:t>
            </a:r>
            <a:r>
              <a:rPr lang="cs-CZ" dirty="0"/>
              <a:t>, ex</a:t>
            </a:r>
          </a:p>
          <a:p>
            <a:r>
              <a:rPr lang="cs-CZ" dirty="0"/>
              <a:t>velikost</a:t>
            </a:r>
          </a:p>
          <a:p>
            <a:pPr lvl="1"/>
            <a:r>
              <a:rPr lang="cs-CZ" dirty="0" err="1"/>
              <a:t>rem</a:t>
            </a:r>
            <a:r>
              <a:rPr lang="cs-CZ" dirty="0"/>
              <a:t> – odpovídá hodnotě font-</a:t>
            </a:r>
            <a:r>
              <a:rPr lang="cs-CZ" dirty="0" err="1"/>
              <a:t>size</a:t>
            </a:r>
            <a:r>
              <a:rPr lang="cs-CZ" dirty="0"/>
              <a:t>  tagu &lt;html&gt;</a:t>
            </a:r>
          </a:p>
          <a:p>
            <a:pPr lvl="2"/>
            <a:r>
              <a:rPr lang="cs-CZ" dirty="0"/>
              <a:t>font-</a:t>
            </a:r>
            <a:r>
              <a:rPr lang="cs-CZ" dirty="0" err="1"/>
              <a:t>size</a:t>
            </a:r>
            <a:r>
              <a:rPr lang="cs-CZ" dirty="0"/>
              <a:t> u &lt;html&gt; je většinou nastaven na 16px</a:t>
            </a:r>
          </a:p>
          <a:p>
            <a:pPr lvl="1"/>
            <a:r>
              <a:rPr lang="cs-CZ" dirty="0" err="1"/>
              <a:t>vw</a:t>
            </a:r>
            <a:r>
              <a:rPr lang="cs-CZ" dirty="0"/>
              <a:t> – šířka relativně k šířce okna</a:t>
            </a:r>
          </a:p>
          <a:p>
            <a:pPr lvl="1"/>
            <a:r>
              <a:rPr lang="cs-CZ" dirty="0" err="1"/>
              <a:t>vh</a:t>
            </a:r>
            <a:r>
              <a:rPr lang="cs-CZ" dirty="0"/>
              <a:t> – výška relativně k výšce okna</a:t>
            </a:r>
          </a:p>
          <a:p>
            <a:pPr lvl="1"/>
            <a:r>
              <a:rPr lang="cs-CZ" dirty="0" err="1"/>
              <a:t>vmin</a:t>
            </a:r>
            <a:r>
              <a:rPr lang="cs-CZ" dirty="0"/>
              <a:t> – menší z hodnot 1vw a 1vh</a:t>
            </a:r>
          </a:p>
          <a:p>
            <a:pPr lvl="1"/>
            <a:r>
              <a:rPr lang="cs-CZ" dirty="0" err="1"/>
              <a:t>vmax</a:t>
            </a:r>
            <a:r>
              <a:rPr lang="cs-CZ" dirty="0"/>
              <a:t> – větší z hodnot 1vw a 1vh</a:t>
            </a:r>
          </a:p>
          <a:p>
            <a:r>
              <a:rPr lang="cs-CZ" dirty="0"/>
              <a:t>fr</a:t>
            </a:r>
          </a:p>
          <a:p>
            <a:pPr lvl="1"/>
            <a:r>
              <a:rPr lang="cs-CZ" dirty="0"/>
              <a:t>zlomková jednotka u </a:t>
            </a:r>
            <a:r>
              <a:rPr lang="cs-CZ" dirty="0" err="1"/>
              <a:t>gridu</a:t>
            </a:r>
            <a:endParaRPr lang="cs-CZ" dirty="0"/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33925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00BD5ACB-F359-45DF-9083-29B86126A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Hodnoty – barvy – názvy barvy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4DC728F0-C310-43EF-88C7-4F64E91EAC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buď názvem barvy nebo tzv. číselnou hodnotou</a:t>
            </a:r>
          </a:p>
          <a:p>
            <a:r>
              <a:rPr lang="cs-CZ" dirty="0"/>
              <a:t>přes 140 názvů barev (</a:t>
            </a:r>
            <a:r>
              <a:rPr lang="cs-CZ" dirty="0">
                <a:hlinkClick r:id="rId2"/>
              </a:rPr>
              <a:t>https://developer.mozilla.org/en-US/</a:t>
            </a:r>
            <a:r>
              <a:rPr lang="cs-CZ" dirty="0" err="1">
                <a:hlinkClick r:id="rId2"/>
              </a:rPr>
              <a:t>docs</a:t>
            </a:r>
            <a:r>
              <a:rPr lang="cs-CZ" dirty="0">
                <a:hlinkClick r:id="rId2"/>
              </a:rPr>
              <a:t>/Web/CSS/</a:t>
            </a:r>
            <a:r>
              <a:rPr lang="cs-CZ" dirty="0" err="1">
                <a:hlinkClick r:id="rId2"/>
              </a:rPr>
              <a:t>named-color</a:t>
            </a:r>
            <a:r>
              <a:rPr lang="cs-CZ" dirty="0"/>
              <a:t>)</a:t>
            </a:r>
          </a:p>
          <a:p>
            <a:pPr lvl="1"/>
            <a:r>
              <a:rPr lang="pl-PL" dirty="0">
                <a:hlinkClick r:id="rId3" action="ppaction://hlinkfile"/>
              </a:rPr>
              <a:t>seznam barev</a:t>
            </a:r>
            <a:r>
              <a:rPr lang="pl-PL" dirty="0"/>
              <a:t> z </a:t>
            </a:r>
            <a:r>
              <a:rPr lang="pl-PL" dirty="0">
                <a:hlinkClick r:id="rId4"/>
              </a:rPr>
              <a:t>https://www.w3.org/TR/css-color-4/#named-colors</a:t>
            </a:r>
            <a:endParaRPr lang="cs-CZ" dirty="0"/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73572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9EB572B-EA3C-1D86-0259-6504547B8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Hodnoty – barvy – zápis pomocí </a:t>
            </a:r>
            <a:r>
              <a:rPr lang="cs-CZ" dirty="0" err="1"/>
              <a:t>rgb</a:t>
            </a:r>
            <a:r>
              <a:rPr lang="cs-CZ" dirty="0"/>
              <a:t>()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52D74CB-CA35-23FD-0C71-605B5959D1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v desítkové soustavě - dekadicky</a:t>
            </a:r>
          </a:p>
          <a:p>
            <a:r>
              <a:rPr lang="cs-CZ" dirty="0"/>
              <a:t>musí začít </a:t>
            </a:r>
            <a:r>
              <a:rPr lang="cs-CZ" dirty="0" err="1"/>
              <a:t>rbg</a:t>
            </a:r>
            <a:r>
              <a:rPr lang="cs-CZ" dirty="0"/>
              <a:t>, následují kulaté závorky, kde jsou uvedeny tři hodnoty odděleny čárkou (podle posledních návrhů čárky být nemusí)</a:t>
            </a:r>
          </a:p>
          <a:p>
            <a:r>
              <a:rPr lang="cs-CZ" dirty="0"/>
              <a:t>hodnoty se zadávají buď číslem nebo pomocí procent</a:t>
            </a:r>
          </a:p>
          <a:p>
            <a:r>
              <a:rPr lang="cs-CZ" dirty="0"/>
              <a:t>hodnoty udávají, kolik červené, zelené a modré barvy výsledná barva obsahuje</a:t>
            </a:r>
          </a:p>
          <a:p>
            <a:r>
              <a:rPr lang="cs-CZ" dirty="0"/>
              <a:t>u čísel je rozsah 0 – 255, u procent 0% - 100%</a:t>
            </a:r>
          </a:p>
          <a:p>
            <a:r>
              <a:rPr lang="cs-CZ" dirty="0" err="1"/>
              <a:t>rgb</a:t>
            </a:r>
            <a:r>
              <a:rPr lang="cs-CZ" dirty="0"/>
              <a:t>(255,0,0) nebo </a:t>
            </a:r>
            <a:r>
              <a:rPr lang="cs-CZ" dirty="0" err="1"/>
              <a:t>rgb</a:t>
            </a:r>
            <a:r>
              <a:rPr lang="cs-CZ" dirty="0"/>
              <a:t>(255 0 0)</a:t>
            </a:r>
          </a:p>
          <a:p>
            <a:r>
              <a:rPr lang="cs-CZ" dirty="0" err="1"/>
              <a:t>rgb</a:t>
            </a:r>
            <a:r>
              <a:rPr lang="cs-CZ" dirty="0"/>
              <a:t>(100%, 50%, 25%) nebo </a:t>
            </a:r>
            <a:r>
              <a:rPr lang="cs-CZ" dirty="0" err="1"/>
              <a:t>rgb</a:t>
            </a:r>
            <a:r>
              <a:rPr lang="cs-CZ" dirty="0"/>
              <a:t>(100% 50% 25%)</a:t>
            </a:r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05835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Hodnoty – barvy – zápis pomocí </a:t>
            </a:r>
            <a:r>
              <a:rPr lang="cs-CZ" dirty="0" err="1"/>
              <a:t>rgba</a:t>
            </a:r>
            <a:r>
              <a:rPr lang="cs-CZ" dirty="0"/>
              <a:t>()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RGBA</a:t>
            </a:r>
          </a:p>
          <a:p>
            <a:pPr lvl="1"/>
            <a:r>
              <a:rPr lang="cs-CZ" dirty="0"/>
              <a:t>RGB + úroveň neprůhlednosti</a:t>
            </a:r>
          </a:p>
          <a:p>
            <a:pPr lvl="1"/>
            <a:r>
              <a:rPr lang="cs-CZ" dirty="0"/>
              <a:t>úroveň neprůhlednosti: 0 – 1</a:t>
            </a:r>
          </a:p>
          <a:p>
            <a:pPr lvl="1"/>
            <a:r>
              <a:rPr lang="cs-CZ" dirty="0"/>
              <a:t>0 = 0% - plně průhledná</a:t>
            </a:r>
          </a:p>
          <a:p>
            <a:pPr lvl="1"/>
            <a:r>
              <a:rPr lang="cs-CZ" dirty="0"/>
              <a:t>1 = 100% - neprůhledná</a:t>
            </a:r>
          </a:p>
          <a:p>
            <a:pPr lvl="1"/>
            <a:r>
              <a:rPr lang="cs-CZ" dirty="0"/>
              <a:t>jenom pomocí zápisu v desítkové soustavě: </a:t>
            </a:r>
            <a:r>
              <a:rPr lang="cs-CZ" dirty="0" err="1"/>
              <a:t>rgba</a:t>
            </a:r>
            <a:r>
              <a:rPr lang="cs-CZ" dirty="0"/>
              <a:t>(</a:t>
            </a:r>
            <a:r>
              <a:rPr lang="cs-CZ" dirty="0" err="1"/>
              <a:t>r,g,b,a</a:t>
            </a:r>
            <a:r>
              <a:rPr lang="cs-CZ" dirty="0"/>
              <a:t>) nebo </a:t>
            </a:r>
            <a:r>
              <a:rPr lang="cs-CZ" dirty="0" err="1"/>
              <a:t>rgba</a:t>
            </a:r>
            <a:r>
              <a:rPr lang="cs-CZ" dirty="0"/>
              <a:t>(r g b a)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91269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108B0C8-F91D-EA64-919D-92E70D88F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Hodnoty – barvy – zápis pomocí #rrggbb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CD8463D-78FA-EF49-2A05-46C9CC083A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/>
              <a:t>pomocí šestnáctkové soustavy - hexadecimálně</a:t>
            </a:r>
          </a:p>
          <a:p>
            <a:r>
              <a:rPr lang="cs-CZ" dirty="0"/>
              <a:t>stejně jako u </a:t>
            </a:r>
            <a:r>
              <a:rPr lang="cs-CZ" dirty="0" err="1"/>
              <a:t>rgb</a:t>
            </a:r>
            <a:r>
              <a:rPr lang="cs-CZ" dirty="0"/>
              <a:t>() hodnoty udávají, kolik červené, zelené a modré barvy výsledná barva obsahuje – jenom místo zápisu v desítkové soustavě je číselná hodnota zapsána v šestnáctkové soustavě</a:t>
            </a:r>
          </a:p>
          <a:p>
            <a:r>
              <a:rPr lang="cs-CZ" dirty="0"/>
              <a:t>zápis musí začínat #; př: #ffddaa; #1a2b3c </a:t>
            </a:r>
          </a:p>
          <a:p>
            <a:endParaRPr lang="cs-CZ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20626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6B93CDD-6841-3320-C360-308130426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Hodnoty – barvy – zápis pomocí #rrggbbpp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BF7F4EB-474A-3748-4ADC-1CD891A71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r>
              <a:rPr lang="cs-CZ" dirty="0" err="1"/>
              <a:t>rr</a:t>
            </a:r>
            <a:r>
              <a:rPr lang="cs-CZ" dirty="0"/>
              <a:t>, </a:t>
            </a:r>
            <a:r>
              <a:rPr lang="cs-CZ" dirty="0" err="1"/>
              <a:t>gg</a:t>
            </a:r>
            <a:r>
              <a:rPr lang="cs-CZ" dirty="0"/>
              <a:t>, bb – stejný význam jako v předchozím snímku</a:t>
            </a:r>
          </a:p>
          <a:p>
            <a:r>
              <a:rPr lang="cs-CZ" dirty="0"/>
              <a:t>pp: hodnoty mezi 00 a FF</a:t>
            </a:r>
          </a:p>
          <a:p>
            <a:r>
              <a:rPr lang="cs-CZ" dirty="0"/>
              <a:t>př.: #0000ffab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74642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Hodnoty – barvy – </a:t>
            </a:r>
            <a:r>
              <a:rPr lang="cs-CZ" dirty="0" err="1"/>
              <a:t>hsl</a:t>
            </a:r>
            <a:r>
              <a:rPr lang="cs-CZ" dirty="0"/>
              <a:t>, </a:t>
            </a:r>
            <a:r>
              <a:rPr lang="cs-CZ" dirty="0" err="1"/>
              <a:t>hsla</a:t>
            </a:r>
            <a:endParaRPr lang="cs-C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cs-CZ" sz="1400" dirty="0"/>
              <a:t>nový způsob zápisu barvy</a:t>
            </a:r>
          </a:p>
          <a:p>
            <a:pPr>
              <a:lnSpc>
                <a:spcPct val="90000"/>
              </a:lnSpc>
            </a:pPr>
            <a:r>
              <a:rPr lang="cs-CZ" sz="1400" dirty="0"/>
              <a:t>h – </a:t>
            </a:r>
            <a:r>
              <a:rPr lang="cs-CZ" sz="1400" dirty="0" err="1"/>
              <a:t>hue</a:t>
            </a:r>
            <a:r>
              <a:rPr lang="cs-CZ" sz="1400" dirty="0"/>
              <a:t> – odstín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hodnoty: 0 – 359 (0 – červená, 60 – žlutá, 120 – zelená, 180 – azurová, 240 modrá, 300 - fialová)</a:t>
            </a:r>
          </a:p>
          <a:p>
            <a:pPr>
              <a:lnSpc>
                <a:spcPct val="90000"/>
              </a:lnSpc>
            </a:pPr>
            <a:r>
              <a:rPr lang="cs-CZ" sz="1400" dirty="0"/>
              <a:t>s – </a:t>
            </a:r>
            <a:r>
              <a:rPr lang="cs-CZ" sz="1400" dirty="0" err="1"/>
              <a:t>saturation</a:t>
            </a:r>
            <a:r>
              <a:rPr lang="cs-CZ" sz="1400" dirty="0"/>
              <a:t> – sytost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hodnoty:  v procentech, 100% - plná sytost, 0% - žádná sytost</a:t>
            </a:r>
          </a:p>
          <a:p>
            <a:pPr>
              <a:lnSpc>
                <a:spcPct val="90000"/>
              </a:lnSpc>
            </a:pPr>
            <a:r>
              <a:rPr lang="cs-CZ" sz="1400" dirty="0"/>
              <a:t>l – </a:t>
            </a:r>
            <a:r>
              <a:rPr lang="cs-CZ" sz="1400" dirty="0" err="1"/>
              <a:t>lightness</a:t>
            </a:r>
            <a:r>
              <a:rPr lang="cs-CZ" sz="1400" dirty="0"/>
              <a:t> – světelnost</a:t>
            </a:r>
          </a:p>
          <a:p>
            <a:pPr lvl="1">
              <a:lnSpc>
                <a:spcPct val="90000"/>
              </a:lnSpc>
            </a:pPr>
            <a:r>
              <a:rPr lang="cs-CZ" sz="1400" dirty="0"/>
              <a:t>hodnoty: v procentech, 100% - bílá, 50% - aktuální odstín, 0% - černá</a:t>
            </a:r>
          </a:p>
          <a:p>
            <a:pPr>
              <a:lnSpc>
                <a:spcPct val="90000"/>
              </a:lnSpc>
            </a:pPr>
            <a:r>
              <a:rPr lang="pt-BR" sz="1400" dirty="0"/>
              <a:t>zápis: hsl(h,s,l) nebo nově hsl(h s l)</a:t>
            </a:r>
            <a:endParaRPr lang="cs-CZ" sz="1400" dirty="0"/>
          </a:p>
          <a:p>
            <a:pPr>
              <a:lnSpc>
                <a:spcPct val="90000"/>
              </a:lnSpc>
            </a:pPr>
            <a:r>
              <a:rPr lang="cs-CZ" sz="1400" dirty="0" err="1"/>
              <a:t>hsla</a:t>
            </a:r>
            <a:r>
              <a:rPr lang="cs-CZ" sz="1400" dirty="0"/>
              <a:t> = </a:t>
            </a:r>
            <a:r>
              <a:rPr lang="cs-CZ" sz="1400" dirty="0" err="1"/>
              <a:t>hsl</a:t>
            </a:r>
            <a:r>
              <a:rPr lang="cs-CZ" sz="1400" dirty="0"/>
              <a:t> + neprůhlednost – stejné jako u </a:t>
            </a:r>
            <a:r>
              <a:rPr lang="cs-CZ" sz="1400" dirty="0" err="1"/>
              <a:t>rgba</a:t>
            </a:r>
            <a:endParaRPr lang="cs-CZ" sz="1400" dirty="0"/>
          </a:p>
          <a:p>
            <a:pPr>
              <a:lnSpc>
                <a:spcPct val="90000"/>
              </a:lnSpc>
            </a:pPr>
            <a:r>
              <a:rPr lang="pt-BR" sz="1400" dirty="0"/>
              <a:t>hsla(h,s,l,a) nebo hsla(h s l a)</a:t>
            </a:r>
          </a:p>
          <a:p>
            <a:pPr marL="0" indent="0">
              <a:lnSpc>
                <a:spcPct val="90000"/>
              </a:lnSpc>
              <a:buNone/>
            </a:pPr>
            <a:endParaRPr lang="cs-CZ" sz="1400" dirty="0"/>
          </a:p>
          <a:p>
            <a:pPr>
              <a:lnSpc>
                <a:spcPct val="90000"/>
              </a:lnSpc>
            </a:pPr>
            <a:endParaRPr lang="cs-CZ" sz="1400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59228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625B2ED-3AF5-B91B-14E5-DFAA3A501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 dirty="0"/>
              <a:t>Hodnoty – barvy – další způsoby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5AEE12E-1792-FF96-A326-0EE869D4B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sz="1700" err="1"/>
              <a:t>hwb</a:t>
            </a:r>
            <a:r>
              <a:rPr lang="cs-CZ" sz="1700"/>
              <a:t>()</a:t>
            </a:r>
          </a:p>
          <a:p>
            <a:pPr lvl="1">
              <a:lnSpc>
                <a:spcPct val="90000"/>
              </a:lnSpc>
            </a:pPr>
            <a:r>
              <a:rPr lang="cs-CZ" sz="1700">
                <a:hlinkClick r:id="rId2"/>
              </a:rPr>
              <a:t>https://www.w3schools.com/cssref/func_hwb.php</a:t>
            </a:r>
            <a:r>
              <a:rPr lang="cs-CZ" sz="1700"/>
              <a:t> </a:t>
            </a:r>
          </a:p>
          <a:p>
            <a:pPr>
              <a:lnSpc>
                <a:spcPct val="90000"/>
              </a:lnSpc>
            </a:pPr>
            <a:r>
              <a:rPr lang="cs-CZ" sz="1700" err="1"/>
              <a:t>lab</a:t>
            </a:r>
            <a:r>
              <a:rPr lang="cs-CZ" sz="1700"/>
              <a:t>()</a:t>
            </a:r>
          </a:p>
          <a:p>
            <a:pPr lvl="1">
              <a:lnSpc>
                <a:spcPct val="90000"/>
              </a:lnSpc>
            </a:pPr>
            <a:r>
              <a:rPr lang="cs-CZ" sz="1700">
                <a:hlinkClick r:id="rId3"/>
              </a:rPr>
              <a:t>https://www.w3schools.com/cssref/func_lab.php</a:t>
            </a:r>
            <a:r>
              <a:rPr lang="cs-CZ" sz="1700"/>
              <a:t> </a:t>
            </a:r>
          </a:p>
          <a:p>
            <a:pPr>
              <a:lnSpc>
                <a:spcPct val="90000"/>
              </a:lnSpc>
            </a:pPr>
            <a:r>
              <a:rPr lang="cs-CZ" sz="1700" err="1"/>
              <a:t>lch</a:t>
            </a:r>
            <a:r>
              <a:rPr lang="cs-CZ" sz="1700"/>
              <a:t>()</a:t>
            </a:r>
          </a:p>
          <a:p>
            <a:pPr lvl="1">
              <a:lnSpc>
                <a:spcPct val="90000"/>
              </a:lnSpc>
            </a:pPr>
            <a:r>
              <a:rPr lang="cs-CZ" sz="1700">
                <a:hlinkClick r:id="rId4"/>
              </a:rPr>
              <a:t>https://www.w3schools.com/cssref/func_lch.php</a:t>
            </a:r>
            <a:r>
              <a:rPr lang="cs-CZ" sz="1700"/>
              <a:t> </a:t>
            </a:r>
          </a:p>
          <a:p>
            <a:pPr>
              <a:lnSpc>
                <a:spcPct val="90000"/>
              </a:lnSpc>
            </a:pPr>
            <a:r>
              <a:rPr lang="cs-CZ" sz="1700" err="1"/>
              <a:t>oklab</a:t>
            </a:r>
            <a:r>
              <a:rPr lang="cs-CZ" sz="1700"/>
              <a:t>()</a:t>
            </a:r>
          </a:p>
          <a:p>
            <a:pPr lvl="1">
              <a:lnSpc>
                <a:spcPct val="90000"/>
              </a:lnSpc>
            </a:pPr>
            <a:r>
              <a:rPr lang="cs-CZ" sz="1700">
                <a:hlinkClick r:id="rId5"/>
              </a:rPr>
              <a:t>https://www.w3schools.com/cssref/func_oklab.php</a:t>
            </a:r>
            <a:r>
              <a:rPr lang="cs-CZ" sz="1700"/>
              <a:t> </a:t>
            </a:r>
          </a:p>
          <a:p>
            <a:pPr>
              <a:lnSpc>
                <a:spcPct val="90000"/>
              </a:lnSpc>
            </a:pPr>
            <a:r>
              <a:rPr lang="cs-CZ" sz="1700" err="1"/>
              <a:t>oklch</a:t>
            </a:r>
            <a:r>
              <a:rPr lang="cs-CZ" sz="1700"/>
              <a:t>()</a:t>
            </a:r>
          </a:p>
          <a:p>
            <a:pPr lvl="1">
              <a:lnSpc>
                <a:spcPct val="90000"/>
              </a:lnSpc>
            </a:pPr>
            <a:r>
              <a:rPr lang="cs-CZ" sz="1700">
                <a:hlinkClick r:id="rId6"/>
              </a:rPr>
              <a:t>https://www.w3schools.com/cssref/func_oklch.php</a:t>
            </a:r>
            <a:r>
              <a:rPr lang="cs-CZ" sz="1700"/>
              <a:t> 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2284950"/>
      </p:ext>
    </p:extLst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Modrá, teplá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1421</Words>
  <Application>Microsoft Office PowerPoint</Application>
  <PresentationFormat>Širokoúhlá obrazovka</PresentationFormat>
  <Paragraphs>170</Paragraphs>
  <Slides>24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24</vt:i4>
      </vt:variant>
    </vt:vector>
  </HeadingPairs>
  <TitlesOfParts>
    <vt:vector size="29" baseType="lpstr">
      <vt:lpstr>Arial</vt:lpstr>
      <vt:lpstr>Helvetica Neue</vt:lpstr>
      <vt:lpstr>Trebuchet MS</vt:lpstr>
      <vt:lpstr>Wingdings 3</vt:lpstr>
      <vt:lpstr>Fazeta</vt:lpstr>
      <vt:lpstr>BGWE1</vt:lpstr>
      <vt:lpstr>Obsah přednášky</vt:lpstr>
      <vt:lpstr>Literatura a další zdroje</vt:lpstr>
      <vt:lpstr>Historie CSS</vt:lpstr>
      <vt:lpstr>Verze a podpora CSS</vt:lpstr>
      <vt:lpstr>Význam CSS</vt:lpstr>
      <vt:lpstr>Připojení stylů k HTML</vt:lpstr>
      <vt:lpstr>Připojení stylů k HTML - &lt;link&gt;</vt:lpstr>
      <vt:lpstr>Připojení stylů k HTML -&lt;style&gt;</vt:lpstr>
      <vt:lpstr>Připojení stylů k HTML – parametr style</vt:lpstr>
      <vt:lpstr>Podpora CSS3 v prohlížečích</vt:lpstr>
      <vt:lpstr>Zápis pravidla v CSS předpisu</vt:lpstr>
      <vt:lpstr>Hodnoty</vt:lpstr>
      <vt:lpstr>Hodnoty - řetězec</vt:lpstr>
      <vt:lpstr>Hodnoty - číslo</vt:lpstr>
      <vt:lpstr>Hodnoty - velikost 1</vt:lpstr>
      <vt:lpstr>Hodnoty – velikost 2</vt:lpstr>
      <vt:lpstr>Hodnoty – barvy – názvy barvy</vt:lpstr>
      <vt:lpstr>Hodnoty – barvy – zápis pomocí rgb()</vt:lpstr>
      <vt:lpstr>Hodnoty – barvy – zápis pomocí rgba()</vt:lpstr>
      <vt:lpstr>Hodnoty – barvy – zápis pomocí #rrggbb</vt:lpstr>
      <vt:lpstr>Hodnoty – barvy – zápis pomocí #rrggbbpp</vt:lpstr>
      <vt:lpstr>Hodnoty – barvy – hsl, hsla</vt:lpstr>
      <vt:lpstr>Hodnoty – barvy – další způsoby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2025-10-25T16:09:27Z</dcterms:created>
  <dcterms:modified xsi:type="dcterms:W3CDTF">2025-10-25T16:10:25Z</dcterms:modified>
</cp:coreProperties>
</file>