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57" r:id="rId1"/>
  </p:sldMasterIdLst>
  <p:sldIdLst>
    <p:sldId id="256" r:id="rId2"/>
    <p:sldId id="257" r:id="rId3"/>
    <p:sldId id="258" r:id="rId4"/>
    <p:sldId id="275" r:id="rId5"/>
    <p:sldId id="273" r:id="rId6"/>
    <p:sldId id="276" r:id="rId7"/>
    <p:sldId id="277" r:id="rId8"/>
    <p:sldId id="278" r:id="rId9"/>
    <p:sldId id="27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00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6" autoAdjust="0"/>
    <p:restoredTop sz="94660"/>
  </p:normalViewPr>
  <p:slideViewPr>
    <p:cSldViewPr>
      <p:cViewPr varScale="1">
        <p:scale>
          <a:sx n="111" d="100"/>
          <a:sy n="111" d="100"/>
        </p:scale>
        <p:origin x="564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08.10.2023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5732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08.10.2023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1183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08.10.2023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1775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08.10.2023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8407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08.10.2023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1236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08.10.2023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189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08.10.2023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8406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08.10.2023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9030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08.10.2023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5635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08.10.2023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9982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08.10.2023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2777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08.10.2023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00861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08.10.2023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451316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08.10.2023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0096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08.10.2023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64516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9D99B-42E4-4AAA-A72B-0769394A8D8F}" type="datetimeFigureOut">
              <a:rPr lang="cs-CZ" smtClean="0"/>
              <a:pPr/>
              <a:t>08.10.2023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1784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9D99B-42E4-4AAA-A72B-0769394A8D8F}" type="datetimeFigureOut">
              <a:rPr lang="cs-CZ" smtClean="0"/>
              <a:pPr/>
              <a:t>08.10.2023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0D2BA77-CE94-4CC7-B714-3E78773653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4691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priklad-seznamy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priklad-vnorene_seznamy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priklad-tabulka-zaklad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priklad-tabulka-parametry_01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priklad-tabulka-parametry_02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lumMod val="75000"/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>
            <a:normAutofit/>
          </a:bodyPr>
          <a:lstStyle/>
          <a:p>
            <a:r>
              <a:rPr lang="cs-CZ" dirty="0"/>
              <a:t>Mgr. Vlastislav Kučera, Ph.D.</a:t>
            </a:r>
          </a:p>
          <a:p>
            <a:r>
              <a:rPr lang="cs-CZ" dirty="0"/>
              <a:t>seznamy, tabulky</a:t>
            </a: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07067" y="1397000"/>
            <a:ext cx="7766936" cy="2653836"/>
          </a:xfrm>
        </p:spPr>
        <p:txBody>
          <a:bodyPr>
            <a:normAutofit/>
          </a:bodyPr>
          <a:lstStyle/>
          <a:p>
            <a:r>
              <a:rPr lang="cs-CZ" dirty="0"/>
              <a:t>BGWE1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Obsah přednášky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Seznamy</a:t>
            </a:r>
          </a:p>
          <a:p>
            <a:r>
              <a:rPr lang="cs-CZ" dirty="0"/>
              <a:t>Tabulky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Seznamy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408781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cs-CZ" sz="1200" dirty="0"/>
              <a:t>2 typy</a:t>
            </a:r>
          </a:p>
          <a:p>
            <a:pPr lvl="1">
              <a:lnSpc>
                <a:spcPct val="90000"/>
              </a:lnSpc>
            </a:pPr>
            <a:r>
              <a:rPr lang="cs-CZ" sz="1200" dirty="0"/>
              <a:t>uspořádaný, neuspořádaný</a:t>
            </a:r>
          </a:p>
          <a:p>
            <a:pPr lvl="1">
              <a:lnSpc>
                <a:spcPct val="90000"/>
              </a:lnSpc>
            </a:pPr>
            <a:r>
              <a:rPr lang="cs-CZ" sz="1200" dirty="0"/>
              <a:t>blokové, párové</a:t>
            </a:r>
          </a:p>
          <a:p>
            <a:pPr>
              <a:lnSpc>
                <a:spcPct val="90000"/>
              </a:lnSpc>
            </a:pPr>
            <a:r>
              <a:rPr lang="cs-CZ" sz="1200" dirty="0"/>
              <a:t>uspořádaný:</a:t>
            </a:r>
          </a:p>
          <a:p>
            <a:pPr lvl="1">
              <a:lnSpc>
                <a:spcPct val="90000"/>
              </a:lnSpc>
            </a:pPr>
            <a:r>
              <a:rPr lang="cs-CZ" sz="1200" dirty="0">
                <a:solidFill>
                  <a:srgbClr val="00B0F0"/>
                </a:solidFill>
              </a:rPr>
              <a:t>&lt;</a:t>
            </a:r>
            <a:r>
              <a:rPr lang="cs-CZ" sz="1200" dirty="0" err="1">
                <a:solidFill>
                  <a:srgbClr val="840084"/>
                </a:solidFill>
              </a:rPr>
              <a:t>ol</a:t>
            </a:r>
            <a:r>
              <a:rPr lang="cs-CZ" sz="1200" dirty="0">
                <a:solidFill>
                  <a:srgbClr val="00B0F0"/>
                </a:solidFill>
              </a:rPr>
              <a:t>&gt;&lt;/</a:t>
            </a:r>
            <a:r>
              <a:rPr lang="cs-CZ" sz="1200" dirty="0" err="1">
                <a:solidFill>
                  <a:srgbClr val="840084"/>
                </a:solidFill>
              </a:rPr>
              <a:t>ol</a:t>
            </a:r>
            <a:r>
              <a:rPr lang="cs-CZ" sz="1200" dirty="0">
                <a:solidFill>
                  <a:srgbClr val="00B0F0"/>
                </a:solidFill>
              </a:rPr>
              <a:t>&gt;</a:t>
            </a:r>
          </a:p>
          <a:p>
            <a:pPr lvl="2">
              <a:lnSpc>
                <a:spcPct val="90000"/>
              </a:lnSpc>
            </a:pPr>
            <a:r>
              <a:rPr lang="cs-CZ" sz="1200" dirty="0"/>
              <a:t>parametry:</a:t>
            </a:r>
          </a:p>
          <a:p>
            <a:pPr marL="1371600" lvl="3" indent="0">
              <a:lnSpc>
                <a:spcPct val="90000"/>
              </a:lnSpc>
              <a:buNone/>
            </a:pPr>
            <a:r>
              <a:rPr lang="cs-CZ" dirty="0"/>
              <a:t>start – udává počáteční znak (písmeno, číslo, ...), od kterého se začne seznam zobrazovat</a:t>
            </a:r>
          </a:p>
          <a:p>
            <a:pPr marL="1371600" lvl="3" indent="0">
              <a:lnSpc>
                <a:spcPct val="90000"/>
              </a:lnSpc>
              <a:buNone/>
            </a:pPr>
            <a:r>
              <a:rPr lang="cs-CZ" dirty="0" err="1"/>
              <a:t>reversed</a:t>
            </a:r>
            <a:r>
              <a:rPr lang="cs-CZ" dirty="0"/>
              <a:t> – číslování se zobrazí v opačném pořadí (např.: 10 - 1)</a:t>
            </a:r>
          </a:p>
          <a:p>
            <a:pPr>
              <a:lnSpc>
                <a:spcPct val="90000"/>
              </a:lnSpc>
            </a:pPr>
            <a:r>
              <a:rPr lang="cs-CZ" sz="1200" dirty="0"/>
              <a:t>neuspořádaný:</a:t>
            </a:r>
          </a:p>
          <a:p>
            <a:pPr lvl="1">
              <a:lnSpc>
                <a:spcPct val="90000"/>
              </a:lnSpc>
            </a:pPr>
            <a:r>
              <a:rPr lang="cs-CZ" sz="1200" dirty="0">
                <a:solidFill>
                  <a:srgbClr val="00B0F0"/>
                </a:solidFill>
              </a:rPr>
              <a:t>&lt;</a:t>
            </a:r>
            <a:r>
              <a:rPr lang="cs-CZ" sz="1200" dirty="0">
                <a:solidFill>
                  <a:srgbClr val="840084"/>
                </a:solidFill>
              </a:rPr>
              <a:t>ul</a:t>
            </a:r>
            <a:r>
              <a:rPr lang="cs-CZ" sz="1200" dirty="0">
                <a:solidFill>
                  <a:srgbClr val="00B0F0"/>
                </a:solidFill>
              </a:rPr>
              <a:t>&gt;&lt;/</a:t>
            </a:r>
            <a:r>
              <a:rPr lang="cs-CZ" sz="1200" dirty="0">
                <a:solidFill>
                  <a:srgbClr val="840084"/>
                </a:solidFill>
              </a:rPr>
              <a:t>ul</a:t>
            </a:r>
            <a:r>
              <a:rPr lang="cs-CZ" sz="1200" dirty="0">
                <a:solidFill>
                  <a:srgbClr val="00B0F0"/>
                </a:solidFill>
              </a:rPr>
              <a:t>&gt;</a:t>
            </a:r>
          </a:p>
          <a:p>
            <a:pPr>
              <a:lnSpc>
                <a:spcPct val="90000"/>
              </a:lnSpc>
            </a:pPr>
            <a:r>
              <a:rPr lang="cs-CZ" sz="1200" dirty="0"/>
              <a:t>položky seznamu:</a:t>
            </a:r>
          </a:p>
          <a:p>
            <a:pPr lvl="1">
              <a:lnSpc>
                <a:spcPct val="90000"/>
              </a:lnSpc>
            </a:pPr>
            <a:r>
              <a:rPr lang="cs-CZ" sz="1200" dirty="0">
                <a:solidFill>
                  <a:srgbClr val="00B0F0"/>
                </a:solidFill>
              </a:rPr>
              <a:t>&lt;</a:t>
            </a:r>
            <a:r>
              <a:rPr lang="cs-CZ" sz="1200" dirty="0" err="1">
                <a:solidFill>
                  <a:srgbClr val="840084"/>
                </a:solidFill>
              </a:rPr>
              <a:t>li</a:t>
            </a:r>
            <a:r>
              <a:rPr lang="cs-CZ" sz="1200" dirty="0">
                <a:solidFill>
                  <a:srgbClr val="00B0F0"/>
                </a:solidFill>
              </a:rPr>
              <a:t>&gt;&lt;/</a:t>
            </a:r>
            <a:r>
              <a:rPr lang="cs-CZ" sz="1200" dirty="0" err="1">
                <a:solidFill>
                  <a:srgbClr val="840084"/>
                </a:solidFill>
              </a:rPr>
              <a:t>li</a:t>
            </a:r>
            <a:r>
              <a:rPr lang="cs-CZ" sz="1200" dirty="0">
                <a:solidFill>
                  <a:srgbClr val="00B0F0"/>
                </a:solidFill>
              </a:rPr>
              <a:t>&gt;</a:t>
            </a:r>
          </a:p>
          <a:p>
            <a:pPr lvl="1">
              <a:lnSpc>
                <a:spcPct val="90000"/>
              </a:lnSpc>
            </a:pPr>
            <a:r>
              <a:rPr lang="cs-CZ" sz="1200" dirty="0"/>
              <a:t>párové, každá položka seznamu se zobrazí na novém řádku</a:t>
            </a:r>
          </a:p>
          <a:p>
            <a:pPr>
              <a:lnSpc>
                <a:spcPct val="90000"/>
              </a:lnSpc>
            </a:pPr>
            <a:r>
              <a:rPr lang="cs-CZ" sz="1200" dirty="0"/>
              <a:t>př. – </a:t>
            </a:r>
            <a:r>
              <a:rPr lang="cs-CZ" sz="1200" dirty="0">
                <a:hlinkClick r:id="rId2" action="ppaction://hlinkfile"/>
              </a:rPr>
              <a:t>priklad-seznamy.html</a:t>
            </a:r>
            <a:endParaRPr lang="cs-CZ" sz="12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F2D2CAB-9352-2331-1172-250FA245B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Neuspořádaný/uspořádaný seznam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2E50626-181A-31AE-F46D-CD94A091C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pic>
        <p:nvPicPr>
          <p:cNvPr id="9" name="Zástupný obsah 4">
            <a:extLst>
              <a:ext uri="{FF2B5EF4-FFF2-40B4-BE49-F238E27FC236}">
                <a16:creationId xmlns:a16="http://schemas.microsoft.com/office/drawing/2014/main" id="{722BDA05-985F-143D-5735-0E0E17C99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684" y="3513671"/>
            <a:ext cx="1676634" cy="971686"/>
          </a:xfrm>
          <a:prstGeom prst="rect">
            <a:avLst/>
          </a:prstGeom>
        </p:spPr>
      </p:pic>
      <p:sp>
        <p:nvSpPr>
          <p:cNvPr id="11" name="Ovál 10">
            <a:extLst>
              <a:ext uri="{FF2B5EF4-FFF2-40B4-BE49-F238E27FC236}">
                <a16:creationId xmlns:a16="http://schemas.microsoft.com/office/drawing/2014/main" id="{1A837BCB-25C6-6FBC-0312-5622A303AA58}"/>
              </a:ext>
            </a:extLst>
          </p:cNvPr>
          <p:cNvSpPr/>
          <p:nvPr/>
        </p:nvSpPr>
        <p:spPr>
          <a:xfrm>
            <a:off x="5117432" y="3429000"/>
            <a:ext cx="1816886" cy="1199148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Řečová bublina: obdélníkový bublinový popisek se zakulacenými rohy 12">
            <a:extLst>
              <a:ext uri="{FF2B5EF4-FFF2-40B4-BE49-F238E27FC236}">
                <a16:creationId xmlns:a16="http://schemas.microsoft.com/office/drawing/2014/main" id="{06BA3724-22C5-2021-D9C7-2CDE2600A516}"/>
              </a:ext>
            </a:extLst>
          </p:cNvPr>
          <p:cNvSpPr/>
          <p:nvPr/>
        </p:nvSpPr>
        <p:spPr>
          <a:xfrm>
            <a:off x="5707097" y="2968927"/>
            <a:ext cx="525262" cy="373622"/>
          </a:xfrm>
          <a:prstGeom prst="wedgeRoundRectCallout">
            <a:avLst>
              <a:gd name="adj1" fmla="val 35014"/>
              <a:gd name="adj2" fmla="val 74668"/>
              <a:gd name="adj3" fmla="val 16667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977E63CA-7EFE-55E5-8B79-A92A5B62506D}"/>
              </a:ext>
            </a:extLst>
          </p:cNvPr>
          <p:cNvSpPr txBox="1"/>
          <p:nvPr/>
        </p:nvSpPr>
        <p:spPr>
          <a:xfrm>
            <a:off x="5658971" y="2968926"/>
            <a:ext cx="621514" cy="373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err="1"/>
              <a:t>ol</a:t>
            </a:r>
            <a:endParaRPr lang="cs-CZ" dirty="0"/>
          </a:p>
        </p:txBody>
      </p:sp>
      <p:sp>
        <p:nvSpPr>
          <p:cNvPr id="17" name="Ovál 16">
            <a:extLst>
              <a:ext uri="{FF2B5EF4-FFF2-40B4-BE49-F238E27FC236}">
                <a16:creationId xmlns:a16="http://schemas.microsoft.com/office/drawing/2014/main" id="{D815D236-DFD2-8A48-1C7B-41FB71A1F0E4}"/>
              </a:ext>
            </a:extLst>
          </p:cNvPr>
          <p:cNvSpPr/>
          <p:nvPr/>
        </p:nvSpPr>
        <p:spPr>
          <a:xfrm>
            <a:off x="5446296" y="3729789"/>
            <a:ext cx="1106904" cy="184486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Řečová bublina: obdélníkový bublinový popisek se zakulacenými rohy 18">
            <a:extLst>
              <a:ext uri="{FF2B5EF4-FFF2-40B4-BE49-F238E27FC236}">
                <a16:creationId xmlns:a16="http://schemas.microsoft.com/office/drawing/2014/main" id="{443872B6-6E12-0CFA-97DA-D5931B840EBA}"/>
              </a:ext>
            </a:extLst>
          </p:cNvPr>
          <p:cNvSpPr/>
          <p:nvPr/>
        </p:nvSpPr>
        <p:spPr>
          <a:xfrm>
            <a:off x="7214937" y="3513671"/>
            <a:ext cx="397042" cy="334654"/>
          </a:xfrm>
          <a:prstGeom prst="wedgeRoundRectCallout">
            <a:avLst>
              <a:gd name="adj1" fmla="val -218004"/>
              <a:gd name="adj2" fmla="val 36135"/>
              <a:gd name="adj3" fmla="val 16667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4D4A1558-65A3-6EBF-4CC1-795401A4ACC7}"/>
              </a:ext>
            </a:extLst>
          </p:cNvPr>
          <p:cNvSpPr txBox="1"/>
          <p:nvPr/>
        </p:nvSpPr>
        <p:spPr>
          <a:xfrm>
            <a:off x="7275095" y="3477126"/>
            <a:ext cx="1263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/>
              <a:t>li</a:t>
            </a:r>
            <a:endParaRPr lang="cs-CZ" dirty="0"/>
          </a:p>
        </p:txBody>
      </p:sp>
      <p:pic>
        <p:nvPicPr>
          <p:cNvPr id="21" name="Zástupný obsah 4">
            <a:extLst>
              <a:ext uri="{FF2B5EF4-FFF2-40B4-BE49-F238E27FC236}">
                <a16:creationId xmlns:a16="http://schemas.microsoft.com/office/drawing/2014/main" id="{1B88105D-EFAF-84DD-B68B-55685C8C89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113" y="3513671"/>
            <a:ext cx="1676634" cy="971686"/>
          </a:xfrm>
          <a:prstGeom prst="rect">
            <a:avLst/>
          </a:prstGeom>
        </p:spPr>
      </p:pic>
      <p:sp>
        <p:nvSpPr>
          <p:cNvPr id="22" name="Ovál 21">
            <a:extLst>
              <a:ext uri="{FF2B5EF4-FFF2-40B4-BE49-F238E27FC236}">
                <a16:creationId xmlns:a16="http://schemas.microsoft.com/office/drawing/2014/main" id="{8A46BEB9-2C6D-7376-7B53-7231FA933C94}"/>
              </a:ext>
            </a:extLst>
          </p:cNvPr>
          <p:cNvSpPr/>
          <p:nvPr/>
        </p:nvSpPr>
        <p:spPr>
          <a:xfrm>
            <a:off x="1503861" y="3429000"/>
            <a:ext cx="1816886" cy="1199148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Řečová bublina: obdélníkový bublinový popisek se zakulacenými rohy 22">
            <a:extLst>
              <a:ext uri="{FF2B5EF4-FFF2-40B4-BE49-F238E27FC236}">
                <a16:creationId xmlns:a16="http://schemas.microsoft.com/office/drawing/2014/main" id="{2E8ABC6E-90EF-4AEB-C6E2-9419B348C358}"/>
              </a:ext>
            </a:extLst>
          </p:cNvPr>
          <p:cNvSpPr/>
          <p:nvPr/>
        </p:nvSpPr>
        <p:spPr>
          <a:xfrm>
            <a:off x="2093526" y="2968927"/>
            <a:ext cx="525262" cy="373622"/>
          </a:xfrm>
          <a:prstGeom prst="wedgeRoundRectCallout">
            <a:avLst>
              <a:gd name="adj1" fmla="val 35014"/>
              <a:gd name="adj2" fmla="val 74668"/>
              <a:gd name="adj3" fmla="val 16667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96B3C28D-152D-C494-D8EE-F72DDBEB3BBA}"/>
              </a:ext>
            </a:extLst>
          </p:cNvPr>
          <p:cNvSpPr txBox="1"/>
          <p:nvPr/>
        </p:nvSpPr>
        <p:spPr>
          <a:xfrm>
            <a:off x="2045400" y="2968926"/>
            <a:ext cx="621514" cy="373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ul</a:t>
            </a:r>
          </a:p>
        </p:txBody>
      </p:sp>
      <p:sp>
        <p:nvSpPr>
          <p:cNvPr id="25" name="Ovál 24">
            <a:extLst>
              <a:ext uri="{FF2B5EF4-FFF2-40B4-BE49-F238E27FC236}">
                <a16:creationId xmlns:a16="http://schemas.microsoft.com/office/drawing/2014/main" id="{7F46D3EC-3CEE-F193-E275-50956B590CD0}"/>
              </a:ext>
            </a:extLst>
          </p:cNvPr>
          <p:cNvSpPr/>
          <p:nvPr/>
        </p:nvSpPr>
        <p:spPr>
          <a:xfrm>
            <a:off x="1832725" y="3729789"/>
            <a:ext cx="1106904" cy="184486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6" name="Řečová bublina: obdélníkový bublinový popisek se zakulacenými rohy 25">
            <a:extLst>
              <a:ext uri="{FF2B5EF4-FFF2-40B4-BE49-F238E27FC236}">
                <a16:creationId xmlns:a16="http://schemas.microsoft.com/office/drawing/2014/main" id="{0F66CC99-AF59-74A9-4409-364A6FE42283}"/>
              </a:ext>
            </a:extLst>
          </p:cNvPr>
          <p:cNvSpPr/>
          <p:nvPr/>
        </p:nvSpPr>
        <p:spPr>
          <a:xfrm>
            <a:off x="3601366" y="3513671"/>
            <a:ext cx="397042" cy="334654"/>
          </a:xfrm>
          <a:prstGeom prst="wedgeRoundRectCallout">
            <a:avLst>
              <a:gd name="adj1" fmla="val -218004"/>
              <a:gd name="adj2" fmla="val 36135"/>
              <a:gd name="adj3" fmla="val 16667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38740E7B-FBC9-A32F-2884-A4120B9712AE}"/>
              </a:ext>
            </a:extLst>
          </p:cNvPr>
          <p:cNvSpPr txBox="1"/>
          <p:nvPr/>
        </p:nvSpPr>
        <p:spPr>
          <a:xfrm>
            <a:off x="3661524" y="3477126"/>
            <a:ext cx="1263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/>
              <a:t>li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30266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F7992F6-323E-4F00-B6D7-2497192DF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Vnořené seznamy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F974CC9-8670-4EF6-AF05-5B1565A6DB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cs-CZ" sz="1200" dirty="0"/>
              <a:t>seznamy lze vnořovat</a:t>
            </a:r>
          </a:p>
          <a:p>
            <a:pPr>
              <a:lnSpc>
                <a:spcPct val="90000"/>
              </a:lnSpc>
            </a:pPr>
            <a:r>
              <a:rPr lang="cs-CZ" sz="1200" dirty="0"/>
              <a:t>lze kombinovat oba typy seznamů</a:t>
            </a:r>
          </a:p>
          <a:p>
            <a:pPr>
              <a:lnSpc>
                <a:spcPct val="90000"/>
              </a:lnSpc>
            </a:pPr>
            <a:r>
              <a:rPr lang="cs-CZ" sz="1200" dirty="0"/>
              <a:t>vnořovaný seznam musí být obsažen v položce nadřazeného seznamu</a:t>
            </a:r>
          </a:p>
          <a:p>
            <a:pPr>
              <a:lnSpc>
                <a:spcPct val="90000"/>
              </a:lnSpc>
            </a:pPr>
            <a:r>
              <a:rPr lang="cs-CZ" sz="1200" dirty="0"/>
              <a:t>př: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200" dirty="0">
                <a:solidFill>
                  <a:srgbClr val="00B0F0"/>
                </a:solidFill>
              </a:rPr>
              <a:t>&lt;</a:t>
            </a:r>
            <a:r>
              <a:rPr lang="cs-CZ" sz="1200" dirty="0">
                <a:solidFill>
                  <a:srgbClr val="840084"/>
                </a:solidFill>
              </a:rPr>
              <a:t>ul</a:t>
            </a:r>
            <a:r>
              <a:rPr lang="cs-CZ" sz="12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200" dirty="0"/>
              <a:t>  </a:t>
            </a:r>
            <a:r>
              <a:rPr lang="cs-CZ" sz="1200" dirty="0">
                <a:solidFill>
                  <a:srgbClr val="00B0F0"/>
                </a:solidFill>
              </a:rPr>
              <a:t>&lt;</a:t>
            </a:r>
            <a:r>
              <a:rPr lang="cs-CZ" sz="1200" dirty="0" err="1">
                <a:solidFill>
                  <a:srgbClr val="840084"/>
                </a:solidFill>
              </a:rPr>
              <a:t>li</a:t>
            </a:r>
            <a:r>
              <a:rPr lang="cs-CZ" sz="12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200" dirty="0"/>
              <a:t>    </a:t>
            </a:r>
            <a:r>
              <a:rPr lang="cs-CZ" sz="1200" dirty="0">
                <a:solidFill>
                  <a:srgbClr val="00B0F0"/>
                </a:solidFill>
              </a:rPr>
              <a:t>&lt;</a:t>
            </a:r>
            <a:r>
              <a:rPr lang="cs-CZ" sz="1200" dirty="0" err="1">
                <a:solidFill>
                  <a:srgbClr val="840084"/>
                </a:solidFill>
              </a:rPr>
              <a:t>ol</a:t>
            </a:r>
            <a:r>
              <a:rPr lang="cs-CZ" sz="12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200" dirty="0"/>
              <a:t>      </a:t>
            </a:r>
            <a:r>
              <a:rPr lang="cs-CZ" sz="1200" dirty="0">
                <a:solidFill>
                  <a:srgbClr val="00B0F0"/>
                </a:solidFill>
              </a:rPr>
              <a:t>&lt;</a:t>
            </a:r>
            <a:r>
              <a:rPr lang="cs-CZ" sz="1200" dirty="0" err="1">
                <a:solidFill>
                  <a:srgbClr val="840084"/>
                </a:solidFill>
              </a:rPr>
              <a:t>li</a:t>
            </a:r>
            <a:r>
              <a:rPr lang="cs-CZ" sz="1200" dirty="0">
                <a:solidFill>
                  <a:srgbClr val="00B0F0"/>
                </a:solidFill>
              </a:rPr>
              <a:t>&gt;&lt;/</a:t>
            </a:r>
            <a:r>
              <a:rPr lang="cs-CZ" sz="1200" dirty="0" err="1">
                <a:solidFill>
                  <a:srgbClr val="840084"/>
                </a:solidFill>
              </a:rPr>
              <a:t>li</a:t>
            </a:r>
            <a:r>
              <a:rPr lang="cs-CZ" sz="12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200" dirty="0"/>
              <a:t>      ...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200" dirty="0"/>
              <a:t>    </a:t>
            </a:r>
            <a:r>
              <a:rPr lang="cs-CZ" sz="1200" dirty="0">
                <a:solidFill>
                  <a:srgbClr val="00B0F0"/>
                </a:solidFill>
              </a:rPr>
              <a:t>&lt;/</a:t>
            </a:r>
            <a:r>
              <a:rPr lang="cs-CZ" sz="1200" dirty="0" err="1">
                <a:solidFill>
                  <a:srgbClr val="840084"/>
                </a:solidFill>
              </a:rPr>
              <a:t>ol</a:t>
            </a:r>
            <a:r>
              <a:rPr lang="cs-CZ" sz="12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200" dirty="0"/>
              <a:t>  </a:t>
            </a:r>
            <a:r>
              <a:rPr lang="cs-CZ" sz="1200" dirty="0">
                <a:solidFill>
                  <a:srgbClr val="00B0F0"/>
                </a:solidFill>
              </a:rPr>
              <a:t>&lt;/</a:t>
            </a:r>
            <a:r>
              <a:rPr lang="cs-CZ" sz="1200" dirty="0" err="1">
                <a:solidFill>
                  <a:srgbClr val="840084"/>
                </a:solidFill>
              </a:rPr>
              <a:t>li</a:t>
            </a:r>
            <a:r>
              <a:rPr lang="cs-CZ" sz="12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200" dirty="0"/>
              <a:t>  ...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200" dirty="0">
                <a:solidFill>
                  <a:srgbClr val="00B0F0"/>
                </a:solidFill>
              </a:rPr>
              <a:t>&lt;/</a:t>
            </a:r>
            <a:r>
              <a:rPr lang="cs-CZ" sz="1200" dirty="0">
                <a:solidFill>
                  <a:srgbClr val="840084"/>
                </a:solidFill>
              </a:rPr>
              <a:t>ul</a:t>
            </a:r>
            <a:r>
              <a:rPr lang="cs-CZ" sz="1200" dirty="0">
                <a:solidFill>
                  <a:srgbClr val="00B0F0"/>
                </a:solidFill>
              </a:rPr>
              <a:t>&gt;</a:t>
            </a:r>
          </a:p>
          <a:p>
            <a:pPr>
              <a:lnSpc>
                <a:spcPct val="90000"/>
              </a:lnSpc>
            </a:pPr>
            <a:r>
              <a:rPr lang="cs-CZ" sz="1200" dirty="0"/>
              <a:t>př. – </a:t>
            </a:r>
            <a:r>
              <a:rPr lang="cs-CZ" sz="1200" dirty="0">
                <a:hlinkClick r:id="rId2" action="ppaction://hlinkfile"/>
              </a:rPr>
              <a:t>priklad-vnorene_seznamy.html</a:t>
            </a:r>
            <a:endParaRPr lang="cs-CZ" sz="1200" dirty="0"/>
          </a:p>
          <a:p>
            <a:pPr>
              <a:lnSpc>
                <a:spcPct val="90000"/>
              </a:lnSpc>
            </a:pPr>
            <a:endParaRPr lang="cs-CZ" sz="7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3966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958FE99-3147-86E6-4545-3DFEE8378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Tabulky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820F3B0-7F56-C4EF-4B44-47903D59D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pic>
        <p:nvPicPr>
          <p:cNvPr id="4" name="Zástupný obsah 30" descr="Obsah obrázku žena&#10;&#10;Popis byl vytvořen automaticky">
            <a:extLst>
              <a:ext uri="{FF2B5EF4-FFF2-40B4-BE49-F238E27FC236}">
                <a16:creationId xmlns:a16="http://schemas.microsoft.com/office/drawing/2014/main" id="{CEB4AD8D-4A8B-8DAE-324B-373B4947D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887" y="2713763"/>
            <a:ext cx="4124901" cy="2181529"/>
          </a:xfrm>
          <a:prstGeom prst="rect">
            <a:avLst/>
          </a:prstGeom>
        </p:spPr>
      </p:pic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744AF38B-7941-0C01-4328-5370CDF7E2D8}"/>
              </a:ext>
            </a:extLst>
          </p:cNvPr>
          <p:cNvSpPr/>
          <p:nvPr/>
        </p:nvSpPr>
        <p:spPr>
          <a:xfrm>
            <a:off x="3657600" y="2618638"/>
            <a:ext cx="4382617" cy="235720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cs-CZ" sz="1350">
              <a:solidFill>
                <a:prstClr val="white"/>
              </a:solidFill>
              <a:latin typeface="Trebuchet MS" panose="020B0603020202020204"/>
            </a:endParaRPr>
          </a:p>
        </p:txBody>
      </p:sp>
      <p:sp>
        <p:nvSpPr>
          <p:cNvPr id="6" name="Řečová bublina: obdélníkový bublinový popisek se zakulacenými rohy 5">
            <a:extLst>
              <a:ext uri="{FF2B5EF4-FFF2-40B4-BE49-F238E27FC236}">
                <a16:creationId xmlns:a16="http://schemas.microsoft.com/office/drawing/2014/main" id="{AC04103A-C0D8-745D-33CE-24C3ADB731CE}"/>
              </a:ext>
            </a:extLst>
          </p:cNvPr>
          <p:cNvSpPr/>
          <p:nvPr/>
        </p:nvSpPr>
        <p:spPr>
          <a:xfrm>
            <a:off x="2208677" y="2137439"/>
            <a:ext cx="652727" cy="320750"/>
          </a:xfrm>
          <a:prstGeom prst="wedgeRoundRectCallout">
            <a:avLst>
              <a:gd name="adj1" fmla="val 172960"/>
              <a:gd name="adj2" fmla="val 295067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cs-CZ" sz="1350" dirty="0">
              <a:solidFill>
                <a:prstClr val="white"/>
              </a:solidFill>
              <a:latin typeface="Trebuchet MS" panose="020B0603020202020204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6E830E91-311E-5A62-5185-42A8E6C0205E}"/>
              </a:ext>
            </a:extLst>
          </p:cNvPr>
          <p:cNvSpPr txBox="1"/>
          <p:nvPr/>
        </p:nvSpPr>
        <p:spPr>
          <a:xfrm>
            <a:off x="2173647" y="2158107"/>
            <a:ext cx="89335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cs-CZ" sz="1350" dirty="0">
                <a:solidFill>
                  <a:prstClr val="black"/>
                </a:solidFill>
                <a:latin typeface="Trebuchet MS" panose="020B0603020202020204"/>
              </a:rPr>
              <a:t>&lt;table&gt;</a:t>
            </a:r>
          </a:p>
        </p:txBody>
      </p: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A7579D60-7CE6-E220-1A1A-ABE21FA83EBF}"/>
              </a:ext>
            </a:extLst>
          </p:cNvPr>
          <p:cNvSpPr/>
          <p:nvPr/>
        </p:nvSpPr>
        <p:spPr>
          <a:xfrm>
            <a:off x="3935760" y="2884111"/>
            <a:ext cx="3864983" cy="6889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cs-CZ" sz="1350">
              <a:solidFill>
                <a:prstClr val="white"/>
              </a:solidFill>
              <a:latin typeface="Trebuchet MS" panose="020B0603020202020204"/>
            </a:endParaRPr>
          </a:p>
        </p:txBody>
      </p:sp>
      <p:sp>
        <p:nvSpPr>
          <p:cNvPr id="11" name="Řečová bublina: obdélníkový bublinový popisek se zakulacenými rohy 10">
            <a:extLst>
              <a:ext uri="{FF2B5EF4-FFF2-40B4-BE49-F238E27FC236}">
                <a16:creationId xmlns:a16="http://schemas.microsoft.com/office/drawing/2014/main" id="{552B3011-B715-178D-F6D6-62094B6D63FF}"/>
              </a:ext>
            </a:extLst>
          </p:cNvPr>
          <p:cNvSpPr/>
          <p:nvPr/>
        </p:nvSpPr>
        <p:spPr>
          <a:xfrm>
            <a:off x="6053667" y="1970344"/>
            <a:ext cx="415090" cy="300082"/>
          </a:xfrm>
          <a:prstGeom prst="wedgeRoundRectCallout">
            <a:avLst>
              <a:gd name="adj1" fmla="val -5822"/>
              <a:gd name="adj2" fmla="val 256839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cs-CZ" sz="1350">
              <a:solidFill>
                <a:prstClr val="white"/>
              </a:solidFill>
              <a:latin typeface="Trebuchet MS" panose="020B0603020202020204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C0D05DB1-A0A2-2B05-E779-10174DB6BB08}"/>
              </a:ext>
            </a:extLst>
          </p:cNvPr>
          <p:cNvSpPr txBox="1"/>
          <p:nvPr/>
        </p:nvSpPr>
        <p:spPr>
          <a:xfrm>
            <a:off x="5977820" y="1997732"/>
            <a:ext cx="104674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cs-CZ" sz="1350" dirty="0">
                <a:solidFill>
                  <a:prstClr val="black"/>
                </a:solidFill>
                <a:latin typeface="Trebuchet MS" panose="020B0603020202020204"/>
              </a:rPr>
              <a:t>&lt;</a:t>
            </a:r>
            <a:r>
              <a:rPr lang="cs-CZ" sz="1350" dirty="0" err="1">
                <a:solidFill>
                  <a:prstClr val="black"/>
                </a:solidFill>
                <a:latin typeface="Trebuchet MS" panose="020B0603020202020204"/>
              </a:rPr>
              <a:t>tr</a:t>
            </a:r>
            <a:r>
              <a:rPr lang="cs-CZ" sz="1350" dirty="0">
                <a:solidFill>
                  <a:prstClr val="black"/>
                </a:solidFill>
                <a:latin typeface="Trebuchet MS" panose="020B0603020202020204"/>
              </a:rPr>
              <a:t>&gt;</a:t>
            </a:r>
          </a:p>
        </p:txBody>
      </p:sp>
      <p:sp>
        <p:nvSpPr>
          <p:cNvPr id="15" name="Obdélník: se zakulacenými rohy 14">
            <a:extLst>
              <a:ext uri="{FF2B5EF4-FFF2-40B4-BE49-F238E27FC236}">
                <a16:creationId xmlns:a16="http://schemas.microsoft.com/office/drawing/2014/main" id="{F52582B4-9959-37A8-B8B9-D54916461A9A}"/>
              </a:ext>
            </a:extLst>
          </p:cNvPr>
          <p:cNvSpPr/>
          <p:nvPr/>
        </p:nvSpPr>
        <p:spPr>
          <a:xfrm>
            <a:off x="4079776" y="2924946"/>
            <a:ext cx="1728192" cy="576063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cs-CZ" sz="1350">
              <a:solidFill>
                <a:prstClr val="white"/>
              </a:solidFill>
              <a:latin typeface="Trebuchet MS" panose="020B0603020202020204"/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6BD6156A-F5AA-14A7-B0D1-87B20834DFA2}"/>
              </a:ext>
            </a:extLst>
          </p:cNvPr>
          <p:cNvSpPr txBox="1"/>
          <p:nvPr/>
        </p:nvSpPr>
        <p:spPr>
          <a:xfrm>
            <a:off x="4756338" y="2003713"/>
            <a:ext cx="90838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cs-CZ" sz="1350" dirty="0">
                <a:solidFill>
                  <a:prstClr val="black"/>
                </a:solidFill>
                <a:latin typeface="Trebuchet MS" panose="020B0603020202020204"/>
              </a:rPr>
              <a:t>&lt;</a:t>
            </a:r>
            <a:r>
              <a:rPr lang="cs-CZ" sz="1350" dirty="0" err="1">
                <a:solidFill>
                  <a:prstClr val="black"/>
                </a:solidFill>
                <a:latin typeface="Trebuchet MS" panose="020B0603020202020204"/>
              </a:rPr>
              <a:t>td</a:t>
            </a:r>
            <a:r>
              <a:rPr lang="cs-CZ" sz="1350" dirty="0">
                <a:solidFill>
                  <a:prstClr val="black"/>
                </a:solidFill>
                <a:latin typeface="Trebuchet MS" panose="020B0603020202020204"/>
              </a:rPr>
              <a:t>&gt;</a:t>
            </a:r>
          </a:p>
        </p:txBody>
      </p:sp>
      <p:sp>
        <p:nvSpPr>
          <p:cNvPr id="19" name="Řečová bublina: obdélníkový bublinový popisek se zakulacenými rohy 18">
            <a:extLst>
              <a:ext uri="{FF2B5EF4-FFF2-40B4-BE49-F238E27FC236}">
                <a16:creationId xmlns:a16="http://schemas.microsoft.com/office/drawing/2014/main" id="{F8BDCE77-1BCE-7AA8-4546-1B65978FE61F}"/>
              </a:ext>
            </a:extLst>
          </p:cNvPr>
          <p:cNvSpPr/>
          <p:nvPr/>
        </p:nvSpPr>
        <p:spPr>
          <a:xfrm>
            <a:off x="4768915" y="2003714"/>
            <a:ext cx="493295" cy="325337"/>
          </a:xfrm>
          <a:prstGeom prst="wedgeRoundRectCallout">
            <a:avLst>
              <a:gd name="adj1" fmla="val -37183"/>
              <a:gd name="adj2" fmla="val 232343"/>
              <a:gd name="adj3" fmla="val 16667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cs-CZ" sz="1350">
              <a:solidFill>
                <a:prstClr val="white"/>
              </a:solidFill>
              <a:latin typeface="Trebuchet MS" panose="020B0603020202020204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62B11AF3-55AB-1924-4186-6A639657BAD5}"/>
              </a:ext>
            </a:extLst>
          </p:cNvPr>
          <p:cNvSpPr txBox="1"/>
          <p:nvPr/>
        </p:nvSpPr>
        <p:spPr>
          <a:xfrm>
            <a:off x="3923466" y="5188192"/>
            <a:ext cx="77002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cs-CZ" sz="1350" dirty="0" err="1">
                <a:solidFill>
                  <a:prstClr val="black"/>
                </a:solidFill>
                <a:latin typeface="Trebuchet MS" panose="020B0603020202020204"/>
              </a:rPr>
              <a:t>border</a:t>
            </a:r>
            <a:endParaRPr lang="cs-CZ" sz="1350" dirty="0">
              <a:solidFill>
                <a:prstClr val="black"/>
              </a:solidFill>
              <a:latin typeface="Trebuchet MS" panose="020B0603020202020204"/>
            </a:endParaRPr>
          </a:p>
        </p:txBody>
      </p:sp>
      <p:sp>
        <p:nvSpPr>
          <p:cNvPr id="21" name="Řečová bublina: obdélníkový bublinový popisek se zakulacenými rohy 20">
            <a:extLst>
              <a:ext uri="{FF2B5EF4-FFF2-40B4-BE49-F238E27FC236}">
                <a16:creationId xmlns:a16="http://schemas.microsoft.com/office/drawing/2014/main" id="{2040AFE2-DFDE-320D-96FC-7E2576B9ADCA}"/>
              </a:ext>
            </a:extLst>
          </p:cNvPr>
          <p:cNvSpPr/>
          <p:nvPr/>
        </p:nvSpPr>
        <p:spPr>
          <a:xfrm>
            <a:off x="3962297" y="5184880"/>
            <a:ext cx="661736" cy="360947"/>
          </a:xfrm>
          <a:prstGeom prst="wedgeRoundRectCallout">
            <a:avLst>
              <a:gd name="adj1" fmla="val 19052"/>
              <a:gd name="adj2" fmla="val -153241"/>
              <a:gd name="adj3" fmla="val 16667"/>
            </a:avLst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cs-CZ" sz="1350">
              <a:solidFill>
                <a:prstClr val="white"/>
              </a:solidFill>
              <a:latin typeface="Trebuchet MS" panose="020B0603020202020204"/>
            </a:endParaRPr>
          </a:p>
        </p:txBody>
      </p:sp>
      <p:sp>
        <p:nvSpPr>
          <p:cNvPr id="22" name="Řečová bublina: obdélníkový bublinový popisek se zakulacenými rohy 21">
            <a:extLst>
              <a:ext uri="{FF2B5EF4-FFF2-40B4-BE49-F238E27FC236}">
                <a16:creationId xmlns:a16="http://schemas.microsoft.com/office/drawing/2014/main" id="{469EE1EC-2827-34E2-BEE5-66381C58503E}"/>
              </a:ext>
            </a:extLst>
          </p:cNvPr>
          <p:cNvSpPr/>
          <p:nvPr/>
        </p:nvSpPr>
        <p:spPr>
          <a:xfrm>
            <a:off x="7090457" y="5101197"/>
            <a:ext cx="1070197" cy="319109"/>
          </a:xfrm>
          <a:prstGeom prst="wedgeRoundRectCallout">
            <a:avLst>
              <a:gd name="adj1" fmla="val -148069"/>
              <a:gd name="adj2" fmla="val -453608"/>
              <a:gd name="adj3" fmla="val 16667"/>
            </a:avLst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cs-CZ" sz="1350">
              <a:solidFill>
                <a:prstClr val="white"/>
              </a:solidFill>
              <a:latin typeface="Trebuchet MS" panose="020B0603020202020204"/>
            </a:endParaRP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ACC96B4A-7DB9-E86A-38D1-BA830BFD5C3F}"/>
              </a:ext>
            </a:extLst>
          </p:cNvPr>
          <p:cNvSpPr txBox="1"/>
          <p:nvPr/>
        </p:nvSpPr>
        <p:spPr>
          <a:xfrm>
            <a:off x="7065966" y="5094703"/>
            <a:ext cx="118204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cs-CZ" sz="1350" dirty="0" err="1">
                <a:solidFill>
                  <a:prstClr val="black"/>
                </a:solidFill>
                <a:latin typeface="Trebuchet MS" panose="020B0603020202020204"/>
              </a:rPr>
              <a:t>cellpadding</a:t>
            </a:r>
            <a:endParaRPr lang="cs-CZ" sz="1350" dirty="0">
              <a:solidFill>
                <a:prstClr val="black"/>
              </a:solidFill>
              <a:latin typeface="Trebuchet MS" panose="020B0603020202020204"/>
            </a:endParaRPr>
          </a:p>
        </p:txBody>
      </p:sp>
      <p:cxnSp>
        <p:nvCxnSpPr>
          <p:cNvPr id="24" name="Přímá spojnice se šipkou 23">
            <a:extLst>
              <a:ext uri="{FF2B5EF4-FFF2-40B4-BE49-F238E27FC236}">
                <a16:creationId xmlns:a16="http://schemas.microsoft.com/office/drawing/2014/main" id="{4AB475F1-EB4B-3DCB-AE76-4537200B7849}"/>
              </a:ext>
            </a:extLst>
          </p:cNvPr>
          <p:cNvCxnSpPr>
            <a:cxnSpLocks/>
          </p:cNvCxnSpPr>
          <p:nvPr/>
        </p:nvCxnSpPr>
        <p:spPr>
          <a:xfrm>
            <a:off x="5969668" y="3814123"/>
            <a:ext cx="126332" cy="0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nice se šipkou 24">
            <a:extLst>
              <a:ext uri="{FF2B5EF4-FFF2-40B4-BE49-F238E27FC236}">
                <a16:creationId xmlns:a16="http://schemas.microsoft.com/office/drawing/2014/main" id="{B5F4A167-A695-D083-99A2-0FA470545EE4}"/>
              </a:ext>
            </a:extLst>
          </p:cNvPr>
          <p:cNvCxnSpPr>
            <a:cxnSpLocks/>
          </p:cNvCxnSpPr>
          <p:nvPr/>
        </p:nvCxnSpPr>
        <p:spPr>
          <a:xfrm>
            <a:off x="5777162" y="4365104"/>
            <a:ext cx="192506" cy="0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Řečová bublina: obdélníkový bublinový popisek se zakulacenými rohy 25">
            <a:extLst>
              <a:ext uri="{FF2B5EF4-FFF2-40B4-BE49-F238E27FC236}">
                <a16:creationId xmlns:a16="http://schemas.microsoft.com/office/drawing/2014/main" id="{D72FB81B-602C-1A1A-85A0-499D68593E22}"/>
              </a:ext>
            </a:extLst>
          </p:cNvPr>
          <p:cNvSpPr/>
          <p:nvPr/>
        </p:nvSpPr>
        <p:spPr>
          <a:xfrm>
            <a:off x="5698671" y="5236648"/>
            <a:ext cx="1348488" cy="276999"/>
          </a:xfrm>
          <a:prstGeom prst="wedgeRoundRectCallout">
            <a:avLst>
              <a:gd name="adj1" fmla="val -36779"/>
              <a:gd name="adj2" fmla="val -359226"/>
              <a:gd name="adj3" fmla="val 16667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cs-CZ" sz="1350">
              <a:solidFill>
                <a:prstClr val="white"/>
              </a:solidFill>
              <a:latin typeface="Trebuchet MS" panose="020B0603020202020204"/>
            </a:endParaRP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9423C7BA-7C7E-A196-FB02-213C2E91B805}"/>
              </a:ext>
            </a:extLst>
          </p:cNvPr>
          <p:cNvSpPr txBox="1"/>
          <p:nvPr/>
        </p:nvSpPr>
        <p:spPr>
          <a:xfrm>
            <a:off x="5768125" y="5205123"/>
            <a:ext cx="144095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cs-CZ" sz="1350" dirty="0" err="1">
                <a:solidFill>
                  <a:prstClr val="black"/>
                </a:solidFill>
                <a:latin typeface="Trebuchet MS" panose="020B0603020202020204"/>
              </a:rPr>
              <a:t>cellspacing</a:t>
            </a:r>
            <a:endParaRPr lang="cs-CZ" sz="1350" dirty="0">
              <a:solidFill>
                <a:prstClr val="black"/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806534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9" grpId="0" animBg="1"/>
      <p:bldP spid="11" grpId="0" animBg="1"/>
      <p:bldP spid="13" grpId="0"/>
      <p:bldP spid="15" grpId="0" animBg="1"/>
      <p:bldP spid="17" grpId="0"/>
      <p:bldP spid="19" grpId="0" animBg="1"/>
      <p:bldP spid="20" grpId="0"/>
      <p:bldP spid="21" grpId="0" animBg="1"/>
      <p:bldP spid="22" grpId="0" animBg="1"/>
      <p:bldP spid="23" grpId="0"/>
      <p:bldP spid="26" grpId="0" animBg="1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0CEBF59-B213-4F7F-EB71-271A54C63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Tabulky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50960CC-2CDF-15A5-FB06-D7B04DD6E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cs-CZ" sz="1400" dirty="0"/>
              <a:t>nejdříve musíme definovat samotnou tabulku:</a:t>
            </a:r>
          </a:p>
          <a:p>
            <a:pPr lvl="1">
              <a:lnSpc>
                <a:spcPct val="90000"/>
              </a:lnSpc>
            </a:pP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>
                <a:solidFill>
                  <a:srgbClr val="840084"/>
                </a:solidFill>
              </a:rPr>
              <a:t>table</a:t>
            </a:r>
            <a:r>
              <a:rPr lang="cs-CZ" sz="1400" dirty="0">
                <a:solidFill>
                  <a:srgbClr val="00B0F0"/>
                </a:solidFill>
              </a:rPr>
              <a:t>&gt;&lt;/</a:t>
            </a:r>
            <a:r>
              <a:rPr lang="cs-CZ" sz="1400" dirty="0">
                <a:solidFill>
                  <a:srgbClr val="840084"/>
                </a:solidFill>
              </a:rPr>
              <a:t>table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párový, koncový tag musí být uveden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následně jednotlivé řádky tabulky: </a:t>
            </a:r>
          </a:p>
          <a:p>
            <a:pPr lvl="1">
              <a:lnSpc>
                <a:spcPct val="90000"/>
              </a:lnSpc>
            </a:pP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 err="1">
                <a:solidFill>
                  <a:srgbClr val="840084"/>
                </a:solidFill>
              </a:rPr>
              <a:t>tr</a:t>
            </a:r>
            <a:r>
              <a:rPr lang="cs-CZ" sz="1400" dirty="0">
                <a:solidFill>
                  <a:srgbClr val="00B0F0"/>
                </a:solidFill>
              </a:rPr>
              <a:t>&gt;&lt;/</a:t>
            </a:r>
            <a:r>
              <a:rPr lang="cs-CZ" sz="1400" dirty="0" err="1">
                <a:solidFill>
                  <a:srgbClr val="840084"/>
                </a:solidFill>
              </a:rPr>
              <a:t>tr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párový, koncový tag nemusí být uveden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a nakonec jednotlivé buňky: </a:t>
            </a:r>
          </a:p>
          <a:p>
            <a:pPr lvl="1">
              <a:lnSpc>
                <a:spcPct val="90000"/>
              </a:lnSpc>
            </a:pP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 err="1">
                <a:solidFill>
                  <a:srgbClr val="840084"/>
                </a:solidFill>
              </a:rPr>
              <a:t>td</a:t>
            </a:r>
            <a:r>
              <a:rPr lang="cs-CZ" sz="1400" dirty="0">
                <a:solidFill>
                  <a:srgbClr val="00B0F0"/>
                </a:solidFill>
              </a:rPr>
              <a:t>&gt;&lt;/</a:t>
            </a:r>
            <a:r>
              <a:rPr lang="cs-CZ" sz="1400" dirty="0" err="1">
                <a:solidFill>
                  <a:srgbClr val="840084"/>
                </a:solidFill>
              </a:rPr>
              <a:t>td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párový, koncový tag nemusí být uveden</a:t>
            </a:r>
          </a:p>
          <a:p>
            <a:pPr>
              <a:lnSpc>
                <a:spcPct val="90000"/>
              </a:lnSpc>
            </a:pPr>
            <a:r>
              <a:rPr lang="cs-CZ" sz="1400" dirty="0" err="1"/>
              <a:t>spec</a:t>
            </a:r>
            <a:r>
              <a:rPr lang="cs-CZ" sz="1400" dirty="0"/>
              <a:t>. tag pro vložení nadpisu sloupce, řádku: 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 err="1">
                <a:solidFill>
                  <a:srgbClr val="840084"/>
                </a:solidFill>
              </a:rPr>
              <a:t>th</a:t>
            </a:r>
            <a:r>
              <a:rPr lang="cs-CZ" sz="1400" dirty="0">
                <a:solidFill>
                  <a:srgbClr val="00B0F0"/>
                </a:solidFill>
              </a:rPr>
              <a:t>&gt;&lt;/</a:t>
            </a:r>
            <a:r>
              <a:rPr lang="cs-CZ" sz="1400" dirty="0" err="1">
                <a:solidFill>
                  <a:srgbClr val="840084"/>
                </a:solidFill>
              </a:rPr>
              <a:t>th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tabulku definujeme po řádcích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př. – </a:t>
            </a:r>
            <a:r>
              <a:rPr lang="cs-CZ" sz="1400" dirty="0">
                <a:hlinkClick r:id="rId2" action="ppaction://hlinkfile"/>
              </a:rPr>
              <a:t>priklad-tabulka-zaklad.html</a:t>
            </a:r>
            <a:endParaRPr lang="cs-CZ" sz="14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6377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A398D98-9E99-9814-63DB-7DAD83D62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Tabulka – </a:t>
            </a:r>
            <a:r>
              <a:rPr lang="cs-CZ"/>
              <a:t>parametry značky/tagu </a:t>
            </a:r>
            <a:r>
              <a:rPr lang="cs-CZ" dirty="0"/>
              <a:t>table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8F7A3D-E02A-1F95-4832-9CAB4DC4C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700" dirty="0" err="1"/>
              <a:t>border</a:t>
            </a:r>
            <a:endParaRPr lang="cs-CZ" sz="1700" dirty="0"/>
          </a:p>
          <a:p>
            <a:pPr lvl="1">
              <a:lnSpc>
                <a:spcPct val="90000"/>
              </a:lnSpc>
            </a:pPr>
            <a:r>
              <a:rPr lang="cs-CZ" sz="1700" dirty="0"/>
              <a:t>rámeček kolem tabulky</a:t>
            </a:r>
          </a:p>
          <a:p>
            <a:pPr lvl="1">
              <a:lnSpc>
                <a:spcPct val="90000"/>
              </a:lnSpc>
            </a:pPr>
            <a:r>
              <a:rPr lang="cs-CZ" sz="1700" dirty="0"/>
              <a:t>hodnota - číslo</a:t>
            </a:r>
          </a:p>
          <a:p>
            <a:pPr>
              <a:lnSpc>
                <a:spcPct val="90000"/>
              </a:lnSpc>
            </a:pPr>
            <a:r>
              <a:rPr lang="cs-CZ" sz="1700" dirty="0" err="1"/>
              <a:t>cellpadding</a:t>
            </a:r>
            <a:endParaRPr lang="cs-CZ" sz="1700" dirty="0"/>
          </a:p>
          <a:p>
            <a:pPr lvl="1">
              <a:lnSpc>
                <a:spcPct val="90000"/>
              </a:lnSpc>
            </a:pPr>
            <a:r>
              <a:rPr lang="cs-CZ" sz="1700" dirty="0"/>
              <a:t>výplň v buňce</a:t>
            </a:r>
          </a:p>
          <a:p>
            <a:pPr lvl="1">
              <a:lnSpc>
                <a:spcPct val="90000"/>
              </a:lnSpc>
            </a:pPr>
            <a:r>
              <a:rPr lang="cs-CZ" sz="1700" dirty="0"/>
              <a:t>hodnota - číslo</a:t>
            </a:r>
          </a:p>
          <a:p>
            <a:pPr>
              <a:lnSpc>
                <a:spcPct val="90000"/>
              </a:lnSpc>
            </a:pPr>
            <a:r>
              <a:rPr lang="cs-CZ" sz="1700" dirty="0" err="1"/>
              <a:t>cellspacing</a:t>
            </a:r>
            <a:endParaRPr lang="cs-CZ" sz="1700" dirty="0"/>
          </a:p>
          <a:p>
            <a:pPr lvl="1">
              <a:lnSpc>
                <a:spcPct val="90000"/>
              </a:lnSpc>
            </a:pPr>
            <a:r>
              <a:rPr lang="cs-CZ" sz="1700" dirty="0"/>
              <a:t>rozestup mezi buňkami</a:t>
            </a:r>
          </a:p>
          <a:p>
            <a:pPr lvl="1">
              <a:lnSpc>
                <a:spcPct val="90000"/>
              </a:lnSpc>
            </a:pPr>
            <a:r>
              <a:rPr lang="cs-CZ" sz="1700" dirty="0"/>
              <a:t>hodnota - číslo</a:t>
            </a:r>
          </a:p>
          <a:p>
            <a:pPr>
              <a:lnSpc>
                <a:spcPct val="90000"/>
              </a:lnSpc>
            </a:pPr>
            <a:r>
              <a:rPr lang="cs-CZ" sz="1700" dirty="0"/>
              <a:t>př. – </a:t>
            </a:r>
            <a:r>
              <a:rPr lang="cs-CZ" sz="1700" dirty="0">
                <a:hlinkClick r:id="rId2" action="ppaction://hlinkfile"/>
              </a:rPr>
              <a:t>priklad-tabulka-parametry_01.html</a:t>
            </a:r>
            <a:endParaRPr lang="cs-CZ" sz="1700" dirty="0"/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7752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A14731F-23E1-FFC5-E867-1980B9AAA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Tabulka – parametry značky/tagu </a:t>
            </a:r>
            <a:r>
              <a:rPr lang="cs-CZ" dirty="0" err="1"/>
              <a:t>td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CECBED2-03AA-AF50-7E47-6ED365E65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 err="1"/>
              <a:t>colspan</a:t>
            </a:r>
            <a:endParaRPr lang="cs-CZ" dirty="0"/>
          </a:p>
          <a:p>
            <a:pPr lvl="1"/>
            <a:r>
              <a:rPr lang="cs-CZ" dirty="0"/>
              <a:t>buňka přes více sloupců</a:t>
            </a:r>
          </a:p>
          <a:p>
            <a:pPr lvl="1"/>
            <a:r>
              <a:rPr lang="cs-CZ" dirty="0"/>
              <a:t>hodnota - číslo</a:t>
            </a:r>
          </a:p>
          <a:p>
            <a:r>
              <a:rPr lang="cs-CZ" dirty="0" err="1"/>
              <a:t>rowspan</a:t>
            </a:r>
            <a:endParaRPr lang="cs-CZ" dirty="0"/>
          </a:p>
          <a:p>
            <a:pPr lvl="1"/>
            <a:r>
              <a:rPr lang="cs-CZ" dirty="0"/>
              <a:t>buňka přes více řádků</a:t>
            </a:r>
          </a:p>
          <a:p>
            <a:pPr lvl="1"/>
            <a:r>
              <a:rPr lang="cs-CZ" dirty="0"/>
              <a:t>hodnota - číslo</a:t>
            </a:r>
          </a:p>
          <a:p>
            <a:r>
              <a:rPr lang="cs-CZ" dirty="0"/>
              <a:t>!POZOR na počty buněk v řádku a sloupci!</a:t>
            </a:r>
          </a:p>
          <a:p>
            <a:r>
              <a:rPr lang="cs-CZ" dirty="0"/>
              <a:t>př. – </a:t>
            </a:r>
            <a:r>
              <a:rPr lang="cs-CZ" dirty="0">
                <a:hlinkClick r:id="rId2" action="ppaction://hlinkfile"/>
              </a:rPr>
              <a:t>priklad-tabulka-parametry_02.html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9193388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335</Words>
  <Application>Microsoft Office PowerPoint</Application>
  <PresentationFormat>Širokoúhlá obrazovka</PresentationFormat>
  <Paragraphs>83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Fazeta</vt:lpstr>
      <vt:lpstr>BGWE1</vt:lpstr>
      <vt:lpstr>Obsah přednášky</vt:lpstr>
      <vt:lpstr>Seznamy</vt:lpstr>
      <vt:lpstr>Neuspořádaný/uspořádaný seznam</vt:lpstr>
      <vt:lpstr>Vnořené seznamy</vt:lpstr>
      <vt:lpstr>Tabulky</vt:lpstr>
      <vt:lpstr>Tabulky</vt:lpstr>
      <vt:lpstr>Tabulka – parametry značky/tagu table</vt:lpstr>
      <vt:lpstr>Tabulka – parametry značky/tagu td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2020-11-30T19:30:29Z</dcterms:created>
  <dcterms:modified xsi:type="dcterms:W3CDTF">2023-10-08T17:23:29Z</dcterms:modified>
</cp:coreProperties>
</file>