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7" r:id="rId1"/>
  </p:sld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7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6" autoAdjust="0"/>
    <p:restoredTop sz="94660"/>
  </p:normalViewPr>
  <p:slideViewPr>
    <p:cSldViewPr>
      <p:cViewPr varScale="1">
        <p:scale>
          <a:sx n="111" d="100"/>
          <a:sy n="111" d="100"/>
        </p:scale>
        <p:origin x="564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5732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118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177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8407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1236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189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8406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903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5635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9982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2777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0086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5131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0096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6451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178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9D99B-42E4-4AAA-A72B-0769394A8D8F}" type="datetimeFigureOut">
              <a:rPr lang="cs-CZ" smtClean="0"/>
              <a:pPr/>
              <a:t>05.11.2023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4691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seznamy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seznam-image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seznamy-position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tabulky-oramovani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/>
              <a:t>CSS vlastnosti pro seznamy a tabulky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BGWE1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Obsah přednášky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CSS – vlastnosti seznamů</a:t>
            </a:r>
          </a:p>
          <a:p>
            <a:pPr lvl="1"/>
            <a:r>
              <a:rPr lang="cs-CZ" dirty="0"/>
              <a:t>list-style-type, list-style-image, list-style-</a:t>
            </a:r>
            <a:r>
              <a:rPr lang="cs-CZ" dirty="0" err="1"/>
              <a:t>position</a:t>
            </a:r>
            <a:endParaRPr lang="cs-CZ" dirty="0"/>
          </a:p>
          <a:p>
            <a:r>
              <a:rPr lang="cs-CZ" dirty="0"/>
              <a:t>CSS – vlastnosti tabulek</a:t>
            </a:r>
          </a:p>
          <a:p>
            <a:pPr lvl="1"/>
            <a:r>
              <a:rPr lang="cs-CZ" dirty="0" err="1"/>
              <a:t>border-collapse</a:t>
            </a:r>
            <a:r>
              <a:rPr lang="cs-CZ" dirty="0"/>
              <a:t>, </a:t>
            </a:r>
            <a:r>
              <a:rPr lang="cs-CZ" dirty="0" err="1"/>
              <a:t>border-spacing</a:t>
            </a:r>
            <a:r>
              <a:rPr lang="cs-CZ" dirty="0"/>
              <a:t>, </a:t>
            </a:r>
            <a:r>
              <a:rPr lang="cs-CZ" dirty="0" err="1"/>
              <a:t>empty-cells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list-style-type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určuje vzhled odrážek položek seznamů</a:t>
            </a:r>
          </a:p>
          <a:p>
            <a:r>
              <a:rPr lang="cs-CZ" dirty="0"/>
              <a:t>hodnoty</a:t>
            </a:r>
          </a:p>
          <a:p>
            <a:pPr lvl="1"/>
            <a:r>
              <a:rPr lang="cs-CZ" dirty="0" err="1"/>
              <a:t>disc</a:t>
            </a:r>
            <a:r>
              <a:rPr lang="cs-CZ" dirty="0"/>
              <a:t>, </a:t>
            </a:r>
            <a:r>
              <a:rPr lang="cs-CZ" dirty="0" err="1"/>
              <a:t>circle</a:t>
            </a:r>
            <a:r>
              <a:rPr lang="cs-CZ" dirty="0"/>
              <a:t>, square, </a:t>
            </a:r>
            <a:r>
              <a:rPr lang="cs-CZ" dirty="0" err="1"/>
              <a:t>decimal</a:t>
            </a:r>
            <a:r>
              <a:rPr lang="cs-CZ" dirty="0"/>
              <a:t>, </a:t>
            </a:r>
            <a:r>
              <a:rPr lang="cs-CZ" dirty="0" err="1"/>
              <a:t>decimal-leading-zero</a:t>
            </a:r>
            <a:r>
              <a:rPr lang="cs-CZ" dirty="0"/>
              <a:t>,</a:t>
            </a:r>
          </a:p>
          <a:p>
            <a:pPr lvl="1"/>
            <a:r>
              <a:rPr lang="cs-CZ" dirty="0" err="1"/>
              <a:t>lower-roman</a:t>
            </a:r>
            <a:r>
              <a:rPr lang="cs-CZ" dirty="0"/>
              <a:t>, </a:t>
            </a:r>
            <a:r>
              <a:rPr lang="cs-CZ" dirty="0" err="1"/>
              <a:t>upper-roman</a:t>
            </a:r>
            <a:r>
              <a:rPr lang="cs-CZ" dirty="0"/>
              <a:t>, </a:t>
            </a:r>
            <a:r>
              <a:rPr lang="cs-CZ" dirty="0" err="1"/>
              <a:t>lower-greek</a:t>
            </a:r>
            <a:r>
              <a:rPr lang="cs-CZ" dirty="0"/>
              <a:t>, </a:t>
            </a:r>
            <a:r>
              <a:rPr lang="cs-CZ" dirty="0" err="1"/>
              <a:t>lower-alpha</a:t>
            </a:r>
            <a:endParaRPr lang="cs-CZ" dirty="0"/>
          </a:p>
          <a:p>
            <a:pPr lvl="1"/>
            <a:r>
              <a:rPr lang="cs-CZ" dirty="0" err="1"/>
              <a:t>lower</a:t>
            </a:r>
            <a:r>
              <a:rPr lang="cs-CZ" dirty="0"/>
              <a:t>-latin, </a:t>
            </a:r>
            <a:r>
              <a:rPr lang="cs-CZ" dirty="0" err="1"/>
              <a:t>upper</a:t>
            </a:r>
            <a:r>
              <a:rPr lang="cs-CZ" dirty="0"/>
              <a:t>-latin, ...</a:t>
            </a:r>
          </a:p>
          <a:p>
            <a:r>
              <a:rPr lang="cs-CZ" dirty="0"/>
              <a:t>výchozí hodnota</a:t>
            </a:r>
          </a:p>
          <a:p>
            <a:pPr lvl="1"/>
            <a:r>
              <a:rPr lang="cs-CZ" dirty="0" err="1"/>
              <a:t>disc</a:t>
            </a:r>
            <a:endParaRPr lang="cs-CZ" dirty="0"/>
          </a:p>
          <a:p>
            <a:r>
              <a:rPr lang="cs-CZ" dirty="0"/>
              <a:t>význam hodnot</a:t>
            </a:r>
          </a:p>
          <a:p>
            <a:pPr lvl="1"/>
            <a:r>
              <a:rPr lang="cs-CZ" dirty="0"/>
              <a:t>př. </a:t>
            </a:r>
            <a:r>
              <a:rPr lang="cs-CZ" dirty="0">
                <a:hlinkClick r:id="rId2" action="ppaction://hlinkfile"/>
              </a:rPr>
              <a:t>seznamy.html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7882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list-style-image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400"/>
              <a:t>určí obrázek, který má sloužit jako odrážka položky seznamu</a:t>
            </a:r>
          </a:p>
          <a:p>
            <a:pPr>
              <a:lnSpc>
                <a:spcPct val="90000"/>
              </a:lnSpc>
            </a:pPr>
            <a:r>
              <a:rPr lang="cs-CZ" sz="140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none</a:t>
            </a:r>
            <a:r>
              <a:rPr lang="cs-CZ" sz="1400"/>
              <a:t>, &lt;adresa&gt;, </a:t>
            </a:r>
            <a:r>
              <a:rPr lang="cs-CZ" sz="1400" err="1"/>
              <a:t>inherit</a:t>
            </a:r>
            <a:endParaRPr lang="cs-CZ" sz="1400"/>
          </a:p>
          <a:p>
            <a:pPr>
              <a:lnSpc>
                <a:spcPct val="90000"/>
              </a:lnSpc>
            </a:pPr>
            <a:r>
              <a:rPr lang="cs-CZ" sz="140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není</a:t>
            </a:r>
          </a:p>
          <a:p>
            <a:pPr>
              <a:lnSpc>
                <a:spcPct val="90000"/>
              </a:lnSpc>
            </a:pPr>
            <a:r>
              <a:rPr lang="cs-CZ" sz="140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none</a:t>
            </a:r>
            <a:endParaRPr lang="cs-CZ" sz="1400"/>
          </a:p>
          <a:p>
            <a:pPr lvl="2">
              <a:lnSpc>
                <a:spcPct val="90000"/>
              </a:lnSpc>
            </a:pPr>
            <a:r>
              <a:rPr lang="cs-CZ"/>
              <a:t>pro vykreslení se nepoužije obrázek a odrážka je definovaná pomocí list-style-type</a:t>
            </a:r>
          </a:p>
          <a:p>
            <a:pPr lvl="1">
              <a:lnSpc>
                <a:spcPct val="90000"/>
              </a:lnSpc>
            </a:pPr>
            <a:r>
              <a:rPr lang="cs-CZ" sz="1400"/>
              <a:t>&lt;adresa&gt;</a:t>
            </a:r>
          </a:p>
          <a:p>
            <a:pPr lvl="2">
              <a:lnSpc>
                <a:spcPct val="90000"/>
              </a:lnSpc>
            </a:pPr>
            <a:r>
              <a:rPr lang="cs-CZ"/>
              <a:t>jako odrážka se zobrazí obrázek ze zadané adresy</a:t>
            </a:r>
          </a:p>
          <a:p>
            <a:pPr>
              <a:lnSpc>
                <a:spcPct val="90000"/>
              </a:lnSpc>
            </a:pPr>
            <a:r>
              <a:rPr lang="cs-CZ" sz="1400"/>
              <a:t>př.: </a:t>
            </a:r>
            <a:r>
              <a:rPr lang="cs-CZ" sz="1400">
                <a:hlinkClick r:id="rId2" action="ppaction://hlinkfile"/>
              </a:rPr>
              <a:t>seznam-image.html</a:t>
            </a:r>
            <a:endParaRPr lang="cs-CZ" sz="14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350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list-style-</a:t>
            </a:r>
            <a:r>
              <a:rPr lang="cs-CZ" dirty="0" err="1"/>
              <a:t>position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fontScale="92500" lnSpcReduction="10000"/>
          </a:bodyPr>
          <a:lstStyle/>
          <a:p>
            <a:r>
              <a:rPr lang="cs-CZ" sz="1700"/>
              <a:t>určuje pozici boxu odrážky vzhledem k základnímu boxu položky seznamu</a:t>
            </a:r>
          </a:p>
          <a:p>
            <a:r>
              <a:rPr lang="cs-CZ" sz="1700"/>
              <a:t>hodnoty</a:t>
            </a:r>
          </a:p>
          <a:p>
            <a:pPr lvl="1"/>
            <a:r>
              <a:rPr lang="cs-CZ" sz="1700" err="1"/>
              <a:t>inside</a:t>
            </a:r>
            <a:r>
              <a:rPr lang="cs-CZ" sz="1700"/>
              <a:t>, </a:t>
            </a:r>
            <a:r>
              <a:rPr lang="cs-CZ" sz="1700" err="1"/>
              <a:t>outside</a:t>
            </a:r>
            <a:r>
              <a:rPr lang="cs-CZ" sz="1700"/>
              <a:t>, </a:t>
            </a:r>
            <a:r>
              <a:rPr lang="cs-CZ" sz="1700" err="1"/>
              <a:t>inherit</a:t>
            </a:r>
            <a:endParaRPr lang="cs-CZ" sz="1700"/>
          </a:p>
          <a:p>
            <a:r>
              <a:rPr lang="cs-CZ" sz="1700"/>
              <a:t>výchozí hodnota</a:t>
            </a:r>
          </a:p>
          <a:p>
            <a:pPr lvl="1"/>
            <a:r>
              <a:rPr lang="cs-CZ" sz="1700" err="1"/>
              <a:t>outside</a:t>
            </a:r>
            <a:endParaRPr lang="cs-CZ" sz="1700"/>
          </a:p>
          <a:p>
            <a:r>
              <a:rPr lang="cs-CZ" sz="1700"/>
              <a:t>význam hodnot</a:t>
            </a:r>
          </a:p>
          <a:p>
            <a:pPr lvl="1"/>
            <a:r>
              <a:rPr lang="cs-CZ" sz="1700" err="1"/>
              <a:t>inside</a:t>
            </a:r>
            <a:r>
              <a:rPr lang="cs-CZ" sz="1700"/>
              <a:t> – box odrážky je 1. řádkovým boxem uvnitř základního boxu položky seznamu</a:t>
            </a:r>
          </a:p>
          <a:p>
            <a:pPr lvl="1"/>
            <a:r>
              <a:rPr lang="cs-CZ" sz="1700" err="1"/>
              <a:t>outside</a:t>
            </a:r>
            <a:r>
              <a:rPr lang="cs-CZ" sz="1700"/>
              <a:t> – box odrážky leží vně základního boxu položky seznamu</a:t>
            </a:r>
          </a:p>
          <a:p>
            <a:r>
              <a:rPr lang="cs-CZ" sz="1700"/>
              <a:t>př.: </a:t>
            </a:r>
            <a:r>
              <a:rPr lang="cs-CZ" sz="1700">
                <a:hlinkClick r:id="rId2" action="ppaction://hlinkfile"/>
              </a:rPr>
              <a:t>seznamy-position.html</a:t>
            </a:r>
            <a:endParaRPr lang="cs-CZ" sz="17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9660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border-collapse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700" dirty="0"/>
              <a:t>určuje způsob orámování buněk tabulky</a:t>
            </a:r>
          </a:p>
          <a:p>
            <a:pPr>
              <a:lnSpc>
                <a:spcPct val="90000"/>
              </a:lnSpc>
            </a:pPr>
            <a:r>
              <a:rPr lang="cs-CZ" sz="1700" dirty="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700" dirty="0" err="1"/>
              <a:t>collapse</a:t>
            </a:r>
            <a:r>
              <a:rPr lang="cs-CZ" sz="1700" dirty="0"/>
              <a:t>, </a:t>
            </a:r>
            <a:r>
              <a:rPr lang="cs-CZ" sz="1700" dirty="0" err="1"/>
              <a:t>separate</a:t>
            </a:r>
            <a:r>
              <a:rPr lang="cs-CZ" sz="1700" dirty="0"/>
              <a:t>, </a:t>
            </a:r>
            <a:r>
              <a:rPr lang="cs-CZ" sz="1700" dirty="0" err="1"/>
              <a:t>inherit</a:t>
            </a:r>
            <a:endParaRPr lang="cs-CZ" sz="1700" dirty="0"/>
          </a:p>
          <a:p>
            <a:pPr>
              <a:lnSpc>
                <a:spcPct val="90000"/>
              </a:lnSpc>
            </a:pPr>
            <a:r>
              <a:rPr lang="cs-CZ" sz="1700" dirty="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separate</a:t>
            </a:r>
            <a:endParaRPr lang="cs-CZ" sz="1700" dirty="0"/>
          </a:p>
          <a:p>
            <a:pPr>
              <a:lnSpc>
                <a:spcPct val="90000"/>
              </a:lnSpc>
            </a:pPr>
            <a:r>
              <a:rPr lang="cs-CZ" sz="1700" dirty="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700" dirty="0" err="1"/>
              <a:t>collapse</a:t>
            </a:r>
            <a:endParaRPr lang="cs-CZ" sz="1700" dirty="0"/>
          </a:p>
          <a:p>
            <a:pPr lvl="2">
              <a:lnSpc>
                <a:spcPct val="90000"/>
              </a:lnSpc>
            </a:pPr>
            <a:r>
              <a:rPr lang="cs-CZ" sz="1700" dirty="0"/>
              <a:t>tabulka bude vykreslena v režimu splývajících orámování</a:t>
            </a:r>
          </a:p>
          <a:p>
            <a:pPr lvl="1">
              <a:lnSpc>
                <a:spcPct val="90000"/>
              </a:lnSpc>
            </a:pPr>
            <a:r>
              <a:rPr lang="cs-CZ" sz="1700" dirty="0" err="1"/>
              <a:t>separate</a:t>
            </a:r>
            <a:endParaRPr lang="cs-CZ" sz="1700" dirty="0"/>
          </a:p>
          <a:p>
            <a:pPr lvl="2">
              <a:lnSpc>
                <a:spcPct val="90000"/>
              </a:lnSpc>
            </a:pPr>
            <a:r>
              <a:rPr lang="cs-CZ" sz="1700" dirty="0"/>
              <a:t>tabulka bude vykreslena v režimu samostatného orámování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4228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border-spacing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500" dirty="0"/>
              <a:t>určuje vzdálenost mezi orámováním jednotlivých sousedních buněk; funguje, je-li </a:t>
            </a:r>
            <a:r>
              <a:rPr lang="cs-CZ" sz="1500" dirty="0" err="1"/>
              <a:t>border-collapse</a:t>
            </a:r>
            <a:r>
              <a:rPr lang="cs-CZ" sz="1500" dirty="0"/>
              <a:t> nastavena na </a:t>
            </a:r>
            <a:r>
              <a:rPr lang="cs-CZ" sz="1500" dirty="0" err="1"/>
              <a:t>separate</a:t>
            </a:r>
            <a:endParaRPr lang="cs-CZ" sz="1500" dirty="0"/>
          </a:p>
          <a:p>
            <a:pPr>
              <a:lnSpc>
                <a:spcPct val="90000"/>
              </a:lnSpc>
            </a:pPr>
            <a:r>
              <a:rPr lang="cs-CZ" sz="1500" dirty="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"velikost", </a:t>
            </a:r>
            <a:r>
              <a:rPr lang="cs-CZ" sz="1500" dirty="0" err="1"/>
              <a:t>inherit</a:t>
            </a:r>
            <a:endParaRPr lang="cs-CZ" sz="1500" dirty="0"/>
          </a:p>
          <a:p>
            <a:pPr>
              <a:lnSpc>
                <a:spcPct val="90000"/>
              </a:lnSpc>
            </a:pPr>
            <a:r>
              <a:rPr lang="cs-CZ" sz="1500" dirty="0"/>
              <a:t>výchozí hodnota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0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"velikost" "velikost"</a:t>
            </a:r>
          </a:p>
          <a:p>
            <a:pPr lvl="2">
              <a:lnSpc>
                <a:spcPct val="90000"/>
              </a:lnSpc>
            </a:pPr>
            <a:r>
              <a:rPr lang="cs-CZ" sz="1500" dirty="0"/>
              <a:t>vzdálenost mezi orámováním sousedních buněk</a:t>
            </a:r>
          </a:p>
          <a:p>
            <a:pPr lvl="2">
              <a:lnSpc>
                <a:spcPct val="90000"/>
              </a:lnSpc>
            </a:pPr>
            <a:r>
              <a:rPr lang="cs-CZ" sz="1500" dirty="0"/>
              <a:t>je-li udána jedna hodnota, použije se pro vertikální i horizontální vzdálenost</a:t>
            </a:r>
          </a:p>
          <a:p>
            <a:pPr lvl="2">
              <a:lnSpc>
                <a:spcPct val="90000"/>
              </a:lnSpc>
            </a:pPr>
            <a:r>
              <a:rPr lang="cs-CZ" sz="1500" dirty="0"/>
              <a:t>dvě hodnoty: 1. je pro horizontální, 2. pro vertikální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8517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Vlastnost </a:t>
            </a:r>
            <a:r>
              <a:rPr lang="cs-CZ" dirty="0" err="1"/>
              <a:t>empty-cells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cs-CZ" sz="1600" dirty="0"/>
              <a:t>určuje, zda se orámování vykreslí i okolo prázdných buněk</a:t>
            </a:r>
          </a:p>
          <a:p>
            <a:pPr>
              <a:lnSpc>
                <a:spcPct val="90000"/>
              </a:lnSpc>
            </a:pPr>
            <a:r>
              <a:rPr lang="cs-CZ" sz="1600" dirty="0"/>
              <a:t>použití jen v kombinaci </a:t>
            </a:r>
            <a:r>
              <a:rPr lang="cs-CZ" sz="1600" dirty="0" err="1"/>
              <a:t>border-collapse</a:t>
            </a:r>
            <a:r>
              <a:rPr lang="cs-CZ" sz="1600" dirty="0"/>
              <a:t>: </a:t>
            </a:r>
            <a:r>
              <a:rPr lang="cs-CZ" sz="1600" dirty="0" err="1"/>
              <a:t>separate</a:t>
            </a:r>
            <a:endParaRPr lang="cs-CZ" sz="1600" dirty="0"/>
          </a:p>
          <a:p>
            <a:pPr>
              <a:lnSpc>
                <a:spcPct val="90000"/>
              </a:lnSpc>
            </a:pPr>
            <a:r>
              <a:rPr lang="cs-CZ" sz="1600" dirty="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show, </a:t>
            </a:r>
            <a:r>
              <a:rPr lang="cs-CZ" dirty="0" err="1"/>
              <a:t>hide</a:t>
            </a:r>
            <a:r>
              <a:rPr lang="cs-CZ" dirty="0"/>
              <a:t>, </a:t>
            </a:r>
            <a:r>
              <a:rPr lang="cs-CZ" dirty="0" err="1"/>
              <a:t>inherit</a:t>
            </a:r>
            <a:endParaRPr lang="cs-CZ" dirty="0"/>
          </a:p>
          <a:p>
            <a:pPr>
              <a:lnSpc>
                <a:spcPct val="90000"/>
              </a:lnSpc>
            </a:pPr>
            <a:r>
              <a:rPr lang="cs-CZ" sz="1600" dirty="0"/>
              <a:t>výchozí hodnota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show</a:t>
            </a:r>
          </a:p>
          <a:p>
            <a:pPr>
              <a:lnSpc>
                <a:spcPct val="90000"/>
              </a:lnSpc>
            </a:pPr>
            <a:r>
              <a:rPr lang="cs-CZ" sz="1600" dirty="0"/>
              <a:t>význam hodnot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show</a:t>
            </a:r>
          </a:p>
          <a:p>
            <a:pPr lvl="2">
              <a:lnSpc>
                <a:spcPct val="90000"/>
              </a:lnSpc>
            </a:pPr>
            <a:r>
              <a:rPr lang="cs-CZ" sz="1600" dirty="0"/>
              <a:t>orámování se vykreslí okolo prázdných buněk</a:t>
            </a:r>
          </a:p>
          <a:p>
            <a:pPr lvl="1">
              <a:lnSpc>
                <a:spcPct val="90000"/>
              </a:lnSpc>
            </a:pPr>
            <a:r>
              <a:rPr lang="cs-CZ" dirty="0" err="1"/>
              <a:t>hide</a:t>
            </a:r>
            <a:endParaRPr lang="cs-CZ" dirty="0"/>
          </a:p>
          <a:p>
            <a:pPr lvl="2">
              <a:lnSpc>
                <a:spcPct val="90000"/>
              </a:lnSpc>
            </a:pPr>
            <a:r>
              <a:rPr lang="cs-CZ" sz="1600" dirty="0"/>
              <a:t>okolo prázdných buněk se orámování nevykreslí</a:t>
            </a:r>
          </a:p>
          <a:p>
            <a:pPr>
              <a:lnSpc>
                <a:spcPct val="90000"/>
              </a:lnSpc>
            </a:pPr>
            <a:r>
              <a:rPr lang="cs-CZ" sz="1600" dirty="0"/>
              <a:t>př.: </a:t>
            </a:r>
            <a:r>
              <a:rPr lang="cs-CZ" sz="1600" dirty="0">
                <a:hlinkClick r:id="rId2" action="ppaction://hlinkfile"/>
              </a:rPr>
              <a:t>tabulky-oramovani.html</a:t>
            </a:r>
            <a:endParaRPr lang="cs-CZ" sz="16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0658925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326</Words>
  <Application>Microsoft Office PowerPoint</Application>
  <PresentationFormat>Širokoúhlá obrazovka</PresentationFormat>
  <Paragraphs>75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Fazeta</vt:lpstr>
      <vt:lpstr>BGWE1</vt:lpstr>
      <vt:lpstr>Obsah přednášky</vt:lpstr>
      <vt:lpstr>Vlastnost list-style-type</vt:lpstr>
      <vt:lpstr>Vlastnost list-style-image</vt:lpstr>
      <vt:lpstr>Vlastnost list-style-position</vt:lpstr>
      <vt:lpstr>Vlastnost border-collapse</vt:lpstr>
      <vt:lpstr>Vlastnost border-spacing</vt:lpstr>
      <vt:lpstr>Vlastnost empty-cells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2020-11-30T19:30:29Z</dcterms:created>
  <dcterms:modified xsi:type="dcterms:W3CDTF">2023-11-05T16:33:30Z</dcterms:modified>
</cp:coreProperties>
</file>