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27" r:id="rId1"/>
    <p:sldMasterId id="2147483844" r:id="rId2"/>
  </p:sldMasterIdLst>
  <p:sldIdLst>
    <p:sldId id="256" r:id="rId3"/>
    <p:sldId id="272" r:id="rId4"/>
    <p:sldId id="273" r:id="rId5"/>
    <p:sldId id="293" r:id="rId6"/>
    <p:sldId id="274" r:id="rId7"/>
    <p:sldId id="275" r:id="rId8"/>
    <p:sldId id="280" r:id="rId9"/>
    <p:sldId id="281" r:id="rId10"/>
    <p:sldId id="276" r:id="rId11"/>
    <p:sldId id="277" r:id="rId12"/>
    <p:sldId id="278" r:id="rId13"/>
    <p:sldId id="282" r:id="rId14"/>
    <p:sldId id="279" r:id="rId15"/>
    <p:sldId id="307" r:id="rId16"/>
    <p:sldId id="308" r:id="rId17"/>
    <p:sldId id="309" r:id="rId18"/>
    <p:sldId id="310" r:id="rId19"/>
    <p:sldId id="283" r:id="rId20"/>
    <p:sldId id="284" r:id="rId21"/>
    <p:sldId id="285" r:id="rId22"/>
    <p:sldId id="286" r:id="rId23"/>
    <p:sldId id="287" r:id="rId24"/>
    <p:sldId id="288" r:id="rId25"/>
    <p:sldId id="295" r:id="rId26"/>
    <p:sldId id="294" r:id="rId27"/>
    <p:sldId id="296" r:id="rId2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D0A2"/>
    <a:srgbClr val="8400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94660"/>
  </p:normalViewPr>
  <p:slideViewPr>
    <p:cSldViewPr>
      <p:cViewPr varScale="1">
        <p:scale>
          <a:sx n="111" d="100"/>
          <a:sy n="111" d="100"/>
        </p:scale>
        <p:origin x="630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/>
              <a:pPr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035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579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875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white"/>
                </a:solidFill>
              </a:rPr>
              <a:pPr/>
              <a:t>22.10.2023</a:t>
            </a:fld>
            <a:endParaRPr lang="cs-CZ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white"/>
                </a:solidFill>
              </a:rPr>
              <a:pPr/>
              <a:t>‹#›</a:t>
            </a:fld>
            <a:endParaRPr lang="cs-CZ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075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28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86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142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76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white"/>
                </a:solidFill>
              </a:rPr>
              <a:pPr/>
              <a:t>‹#›</a:t>
            </a:fld>
            <a:endParaRPr lang="cs-CZ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white"/>
                </a:solidFill>
              </a:rPr>
              <a:pPr/>
              <a:t>22.10.2023</a:t>
            </a:fld>
            <a:endParaRPr lang="cs-CZ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020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648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4219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232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1929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615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191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346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/>
              <a:pPr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21502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042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0880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white"/>
                </a:solidFill>
              </a:rPr>
              <a:pPr/>
              <a:t>22.10.2023</a:t>
            </a:fld>
            <a:endParaRPr lang="cs-CZ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white"/>
                </a:solidFill>
              </a:rPr>
              <a:pPr/>
              <a:t>‹#›</a:t>
            </a:fld>
            <a:endParaRPr lang="cs-CZ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7385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818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791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9082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435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white"/>
                </a:solidFill>
              </a:rPr>
              <a:pPr/>
              <a:t>‹#›</a:t>
            </a:fld>
            <a:endParaRPr lang="cs-CZ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white"/>
                </a:solidFill>
              </a:rPr>
              <a:pPr/>
              <a:t>22.10.2023</a:t>
            </a:fld>
            <a:endParaRPr lang="cs-CZ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4674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4037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24748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0584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13886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282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9154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042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00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CD625-3AC2-42EE-9215-AB846EDF4321}" type="datetimeFigureOut">
              <a:rPr lang="cs-CZ" smtClean="0">
                <a:solidFill>
                  <a:prstClr val="black"/>
                </a:solidFill>
              </a:rPr>
              <a:pPr/>
              <a:t>22.10.2023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D23A141-FDFE-4329-8AA7-C6755F259ACB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00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priklad-color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font-family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priklad-text-align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priklad-text-indent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font-weight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font-style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font-variant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letter-spacing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text-decoration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priklad-background-color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background-scroll.html" TargetMode="External"/><Relationship Id="rId2" Type="http://schemas.openxmlformats.org/officeDocument/2006/relationships/hyperlink" Target="background-fixed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9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dirty="0"/>
              <a:t>Mgr. Vlastislav Kučera, Ph.D.</a:t>
            </a:r>
          </a:p>
          <a:p>
            <a:pPr>
              <a:lnSpc>
                <a:spcPct val="90000"/>
              </a:lnSpc>
            </a:pPr>
            <a:r>
              <a:rPr lang="cs-CZ" dirty="0"/>
              <a:t>CSS – vlastnosti textu, pozadí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/>
              <a:t>BGWE1</a:t>
            </a:r>
            <a:endParaRPr lang="cs-CZ" dirty="0"/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Obsah přednášky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Vlastnosti textu</a:t>
            </a:r>
          </a:p>
          <a:p>
            <a:pPr lvl="1"/>
            <a:r>
              <a:rPr lang="cs-CZ" dirty="0" err="1"/>
              <a:t>color</a:t>
            </a:r>
            <a:r>
              <a:rPr lang="cs-CZ" dirty="0"/>
              <a:t>, font-</a:t>
            </a:r>
            <a:r>
              <a:rPr lang="cs-CZ" dirty="0" err="1"/>
              <a:t>family</a:t>
            </a:r>
            <a:r>
              <a:rPr lang="cs-CZ" dirty="0"/>
              <a:t>, font-</a:t>
            </a:r>
            <a:r>
              <a:rPr lang="cs-CZ" dirty="0" err="1"/>
              <a:t>size</a:t>
            </a:r>
            <a:r>
              <a:rPr lang="cs-CZ" dirty="0"/>
              <a:t>, text-</a:t>
            </a:r>
            <a:r>
              <a:rPr lang="cs-CZ" dirty="0" err="1"/>
              <a:t>align</a:t>
            </a:r>
            <a:r>
              <a:rPr lang="cs-CZ" dirty="0"/>
              <a:t>, text-indent</a:t>
            </a:r>
          </a:p>
          <a:p>
            <a:pPr lvl="1"/>
            <a:r>
              <a:rPr lang="cs-CZ" dirty="0"/>
              <a:t>font-</a:t>
            </a:r>
            <a:r>
              <a:rPr lang="cs-CZ" dirty="0" err="1"/>
              <a:t>weight</a:t>
            </a:r>
            <a:r>
              <a:rPr lang="cs-CZ" dirty="0"/>
              <a:t>, font-style, font-variant, </a:t>
            </a:r>
            <a:r>
              <a:rPr lang="cs-CZ" dirty="0" err="1"/>
              <a:t>letter-spacing</a:t>
            </a:r>
            <a:endParaRPr lang="cs-CZ" dirty="0"/>
          </a:p>
          <a:p>
            <a:pPr lvl="1"/>
            <a:r>
              <a:rPr lang="cs-CZ" dirty="0"/>
              <a:t>text-</a:t>
            </a:r>
            <a:r>
              <a:rPr lang="cs-CZ" dirty="0" err="1"/>
              <a:t>align</a:t>
            </a:r>
            <a:r>
              <a:rPr lang="cs-CZ" dirty="0"/>
              <a:t> </a:t>
            </a:r>
          </a:p>
          <a:p>
            <a:r>
              <a:rPr lang="cs-CZ" dirty="0"/>
              <a:t>Vlastnosti pozadí</a:t>
            </a:r>
          </a:p>
          <a:p>
            <a:pPr lvl="1"/>
            <a:r>
              <a:rPr lang="cs-CZ" dirty="0"/>
              <a:t>background-</a:t>
            </a:r>
            <a:r>
              <a:rPr lang="cs-CZ" dirty="0" err="1"/>
              <a:t>color</a:t>
            </a:r>
            <a:r>
              <a:rPr lang="cs-CZ" dirty="0"/>
              <a:t>, background-image, background-</a:t>
            </a:r>
            <a:r>
              <a:rPr lang="cs-CZ" dirty="0" err="1"/>
              <a:t>repeat</a:t>
            </a:r>
            <a:r>
              <a:rPr lang="cs-CZ" dirty="0"/>
              <a:t>, background-</a:t>
            </a:r>
            <a:r>
              <a:rPr lang="cs-CZ" dirty="0" err="1"/>
              <a:t>attachement</a:t>
            </a:r>
            <a:r>
              <a:rPr lang="cs-CZ" dirty="0"/>
              <a:t>, background-</a:t>
            </a:r>
            <a:r>
              <a:rPr lang="cs-CZ" dirty="0" err="1"/>
              <a:t>position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668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color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určuje barvu popředí textového obsahu prvku</a:t>
            </a:r>
          </a:p>
          <a:p>
            <a:r>
              <a:rPr lang="cs-CZ" dirty="0"/>
              <a:t>hodnoty</a:t>
            </a:r>
          </a:p>
          <a:p>
            <a:pPr lvl="1"/>
            <a:r>
              <a:rPr lang="cs-CZ" dirty="0"/>
              <a:t>"barva", </a:t>
            </a:r>
            <a:r>
              <a:rPr lang="cs-CZ" dirty="0" err="1"/>
              <a:t>inherit</a:t>
            </a:r>
            <a:endParaRPr lang="cs-CZ" dirty="0"/>
          </a:p>
          <a:p>
            <a:r>
              <a:rPr lang="cs-CZ" dirty="0"/>
              <a:t>výchozí hodnota</a:t>
            </a:r>
          </a:p>
          <a:p>
            <a:pPr lvl="1"/>
            <a:r>
              <a:rPr lang="cs-CZ" dirty="0"/>
              <a:t>závisí na klientovi, resp. uživ. nastavení</a:t>
            </a:r>
          </a:p>
          <a:p>
            <a:r>
              <a:rPr lang="cs-CZ" dirty="0"/>
              <a:t>význam hodnot</a:t>
            </a:r>
          </a:p>
          <a:p>
            <a:pPr lvl="1"/>
            <a:r>
              <a:rPr lang="cs-CZ" dirty="0"/>
              <a:t>barva – určuje barvu</a:t>
            </a:r>
          </a:p>
          <a:p>
            <a:r>
              <a:rPr lang="cs-CZ" dirty="0"/>
              <a:t>př. - </a:t>
            </a:r>
            <a:r>
              <a:rPr lang="cs-CZ" dirty="0">
                <a:hlinkClick r:id="rId2" action="ppaction://hlinkfile"/>
              </a:rPr>
              <a:t>priklad-color.html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0949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Neprůhlednost barvy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opacity</a:t>
            </a:r>
          </a:p>
          <a:p>
            <a:r>
              <a:rPr lang="cs-CZ" dirty="0"/>
              <a:t>hodnoty – stejné jako RGBA – 0 – 1</a:t>
            </a:r>
          </a:p>
          <a:p>
            <a:r>
              <a:rPr lang="cs-CZ" dirty="0"/>
              <a:t>opacity je dědičná vlastnost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6220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font-</a:t>
            </a:r>
            <a:r>
              <a:rPr lang="cs-CZ" dirty="0" err="1"/>
              <a:t>family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určuje rodinu písma, nebo typové písmo, kterým bude vykreslen text prvku</a:t>
            </a:r>
          </a:p>
          <a:p>
            <a:r>
              <a:rPr lang="cs-CZ" dirty="0"/>
              <a:t>hodnoty</a:t>
            </a:r>
          </a:p>
          <a:p>
            <a:pPr lvl="1"/>
            <a:r>
              <a:rPr lang="cs-CZ" dirty="0"/>
              <a:t>&lt;název písma&gt;</a:t>
            </a:r>
          </a:p>
          <a:p>
            <a:pPr lvl="1"/>
            <a:r>
              <a:rPr lang="cs-CZ" dirty="0"/>
              <a:t>&lt;typ písma&gt;</a:t>
            </a:r>
          </a:p>
          <a:p>
            <a:pPr lvl="1"/>
            <a:r>
              <a:rPr lang="cs-CZ" dirty="0" err="1"/>
              <a:t>inherit</a:t>
            </a:r>
            <a:endParaRPr lang="cs-CZ" dirty="0"/>
          </a:p>
          <a:p>
            <a:r>
              <a:rPr lang="cs-CZ" dirty="0"/>
              <a:t>výchozí hodnota</a:t>
            </a:r>
          </a:p>
          <a:p>
            <a:pPr lvl="1"/>
            <a:r>
              <a:rPr lang="cs-CZ" dirty="0"/>
              <a:t>závisí na klientovi, resp. uživatelském rozhraní</a:t>
            </a:r>
          </a:p>
          <a:p>
            <a:r>
              <a:rPr lang="cs-CZ" dirty="0"/>
              <a:t>př. </a:t>
            </a:r>
            <a:r>
              <a:rPr lang="cs-CZ" dirty="0">
                <a:hlinkClick r:id="rId2" action="ppaction://hlinkfile"/>
              </a:rPr>
              <a:t>font-family.html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9888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font-</a:t>
            </a:r>
            <a:r>
              <a:rPr lang="cs-CZ" dirty="0" err="1"/>
              <a:t>size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400471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cs-CZ" sz="1000" dirty="0"/>
              <a:t>určuje velikost písma</a:t>
            </a:r>
          </a:p>
          <a:p>
            <a:pPr>
              <a:lnSpc>
                <a:spcPct val="90000"/>
              </a:lnSpc>
            </a:pPr>
            <a:r>
              <a:rPr lang="cs-CZ" sz="1000" dirty="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xx-small</a:t>
            </a:r>
            <a:r>
              <a:rPr lang="cs-CZ" sz="1000" dirty="0"/>
              <a:t>, x-</a:t>
            </a:r>
            <a:r>
              <a:rPr lang="cs-CZ" sz="1000" dirty="0" err="1"/>
              <a:t>small</a:t>
            </a:r>
            <a:r>
              <a:rPr lang="cs-CZ" sz="1000" dirty="0"/>
              <a:t>, </a:t>
            </a:r>
            <a:r>
              <a:rPr lang="cs-CZ" sz="1000" dirty="0" err="1"/>
              <a:t>small</a:t>
            </a:r>
            <a:r>
              <a:rPr lang="cs-CZ" sz="1000" dirty="0"/>
              <a:t>, medium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large</a:t>
            </a:r>
            <a:r>
              <a:rPr lang="cs-CZ" sz="1000" dirty="0"/>
              <a:t>, x-</a:t>
            </a:r>
            <a:r>
              <a:rPr lang="cs-CZ" sz="1000" dirty="0" err="1"/>
              <a:t>large</a:t>
            </a:r>
            <a:r>
              <a:rPr lang="cs-CZ" sz="1000" dirty="0"/>
              <a:t>, </a:t>
            </a:r>
            <a:r>
              <a:rPr lang="cs-CZ" sz="1000" dirty="0" err="1"/>
              <a:t>xx-large</a:t>
            </a:r>
            <a:endParaRPr lang="cs-CZ" sz="1000" dirty="0"/>
          </a:p>
          <a:p>
            <a:pPr lvl="1">
              <a:lnSpc>
                <a:spcPct val="90000"/>
              </a:lnSpc>
            </a:pPr>
            <a:r>
              <a:rPr lang="cs-CZ" sz="1000" dirty="0" err="1"/>
              <a:t>larger</a:t>
            </a:r>
            <a:r>
              <a:rPr lang="cs-CZ" sz="1000" dirty="0"/>
              <a:t>, </a:t>
            </a:r>
            <a:r>
              <a:rPr lang="cs-CZ" sz="1000" dirty="0" err="1"/>
              <a:t>smaller</a:t>
            </a:r>
            <a:endParaRPr lang="cs-CZ" sz="1000" dirty="0"/>
          </a:p>
          <a:p>
            <a:pPr lvl="1">
              <a:lnSpc>
                <a:spcPct val="90000"/>
              </a:lnSpc>
            </a:pPr>
            <a:r>
              <a:rPr lang="cs-CZ" sz="1000" dirty="0"/>
              <a:t>"velikost", "procenta", </a:t>
            </a:r>
            <a:r>
              <a:rPr lang="cs-CZ" sz="1000" dirty="0" err="1"/>
              <a:t>inherit</a:t>
            </a:r>
            <a:endParaRPr lang="cs-CZ" sz="1000" dirty="0"/>
          </a:p>
          <a:p>
            <a:pPr>
              <a:lnSpc>
                <a:spcPct val="90000"/>
              </a:lnSpc>
            </a:pPr>
            <a:r>
              <a:rPr lang="cs-CZ" sz="1000" dirty="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000" dirty="0"/>
              <a:t>medium</a:t>
            </a:r>
          </a:p>
          <a:p>
            <a:pPr>
              <a:lnSpc>
                <a:spcPct val="90000"/>
              </a:lnSpc>
            </a:pPr>
            <a:r>
              <a:rPr lang="cs-CZ" sz="1000" dirty="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xx-small</a:t>
            </a:r>
            <a:r>
              <a:rPr lang="cs-CZ" sz="1000" dirty="0"/>
              <a:t> – nejmenší písmo – absolutní velikost podle tabulky velikosti písem sestavené a udržované klientem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xx-large</a:t>
            </a:r>
            <a:r>
              <a:rPr lang="cs-CZ" sz="1000" dirty="0"/>
              <a:t> – největší písmo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smaller</a:t>
            </a:r>
            <a:r>
              <a:rPr lang="cs-CZ" sz="1000" dirty="0"/>
              <a:t> – menší písmo – relativní určení velikosti na základě tabulky velikostí klienta a velikosti písma rodičovského prvku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larger</a:t>
            </a:r>
            <a:r>
              <a:rPr lang="cs-CZ" sz="1000" dirty="0"/>
              <a:t> – větší písmo</a:t>
            </a:r>
          </a:p>
          <a:p>
            <a:pPr lvl="1">
              <a:lnSpc>
                <a:spcPct val="90000"/>
              </a:lnSpc>
            </a:pPr>
            <a:r>
              <a:rPr lang="cs-CZ" sz="1000" dirty="0"/>
              <a:t>"velikost" – hodnota určuje absolutní velikost písma nezávisle na tabulce</a:t>
            </a:r>
          </a:p>
          <a:p>
            <a:pPr lvl="1">
              <a:lnSpc>
                <a:spcPct val="90000"/>
              </a:lnSpc>
            </a:pPr>
            <a:r>
              <a:rPr lang="cs-CZ" sz="1000" dirty="0"/>
              <a:t>"procenta" - hodnota určuje absolutní velikost písma relativní vzhledem k velikosti písma rodičovského prvku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2352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text-</a:t>
            </a:r>
            <a:r>
              <a:rPr lang="cs-CZ" dirty="0" err="1"/>
              <a:t>align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400"/>
              <a:t>určuje horizontální zarovnávání řádkového obsahu blokových prvků</a:t>
            </a:r>
          </a:p>
          <a:p>
            <a:pPr>
              <a:lnSpc>
                <a:spcPct val="90000"/>
              </a:lnSpc>
            </a:pPr>
            <a:r>
              <a:rPr lang="cs-CZ" sz="14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left</a:t>
            </a:r>
            <a:r>
              <a:rPr lang="cs-CZ" sz="1400"/>
              <a:t>, </a:t>
            </a:r>
            <a:r>
              <a:rPr lang="cs-CZ" sz="1400" err="1"/>
              <a:t>right</a:t>
            </a:r>
            <a:r>
              <a:rPr lang="cs-CZ" sz="1400"/>
              <a:t>, center, </a:t>
            </a:r>
            <a:r>
              <a:rPr lang="cs-CZ" sz="1400" err="1"/>
              <a:t>justify</a:t>
            </a:r>
            <a:r>
              <a:rPr lang="cs-CZ" sz="1400"/>
              <a:t>, </a:t>
            </a:r>
            <a:r>
              <a:rPr lang="cs-CZ" sz="1400" err="1"/>
              <a:t>inherit</a:t>
            </a:r>
            <a:endParaRPr lang="cs-CZ" sz="1400"/>
          </a:p>
          <a:p>
            <a:pPr>
              <a:lnSpc>
                <a:spcPct val="90000"/>
              </a:lnSpc>
            </a:pPr>
            <a:r>
              <a:rPr lang="cs-CZ" sz="14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závisí na klientovi, resp. uživ. nastavení a směru psaní</a:t>
            </a:r>
          </a:p>
          <a:p>
            <a:pPr>
              <a:lnSpc>
                <a:spcPct val="90000"/>
              </a:lnSpc>
            </a:pPr>
            <a:r>
              <a:rPr lang="cs-CZ" sz="14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left</a:t>
            </a:r>
            <a:r>
              <a:rPr lang="cs-CZ" sz="1400"/>
              <a:t> – obsah se zarovná vlevo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right</a:t>
            </a:r>
            <a:r>
              <a:rPr lang="cs-CZ" sz="1400"/>
              <a:t> – obsah se zarovná vpravo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center – obsah se horizontálně vystředí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justify</a:t>
            </a:r>
            <a:r>
              <a:rPr lang="cs-CZ" sz="1400"/>
              <a:t> – obsah se zarovná na obě strany (tzv. do bloku)</a:t>
            </a:r>
          </a:p>
          <a:p>
            <a:pPr>
              <a:lnSpc>
                <a:spcPct val="90000"/>
              </a:lnSpc>
            </a:pPr>
            <a:r>
              <a:rPr lang="cs-CZ" sz="1400"/>
              <a:t>př. - </a:t>
            </a:r>
            <a:r>
              <a:rPr lang="cs-CZ" sz="1400">
                <a:hlinkClick r:id="rId2" action="ppaction://hlinkfile"/>
              </a:rPr>
              <a:t>priklad-text-align.html</a:t>
            </a:r>
            <a:endParaRPr lang="cs-CZ" sz="14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0830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text-indent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/>
              <a:t>určuje odsazení prvního řádku textu v bloku</a:t>
            </a:r>
          </a:p>
          <a:p>
            <a:pPr>
              <a:lnSpc>
                <a:spcPct val="90000"/>
              </a:lnSpc>
            </a:pPr>
            <a:r>
              <a:rPr lang="cs-CZ"/>
              <a:t>hodnoty</a:t>
            </a:r>
          </a:p>
          <a:p>
            <a:pPr lvl="1">
              <a:lnSpc>
                <a:spcPct val="90000"/>
              </a:lnSpc>
            </a:pPr>
            <a:r>
              <a:rPr lang="cs-CZ"/>
              <a:t>"velikost", "procenta", </a:t>
            </a:r>
            <a:r>
              <a:rPr lang="cs-CZ" err="1"/>
              <a:t>inherit</a:t>
            </a:r>
            <a:endParaRPr lang="cs-CZ"/>
          </a:p>
          <a:p>
            <a:pPr>
              <a:lnSpc>
                <a:spcPct val="90000"/>
              </a:lnSpc>
            </a:pPr>
            <a:r>
              <a:rPr lang="cs-CZ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/>
              <a:t>0</a:t>
            </a:r>
          </a:p>
          <a:p>
            <a:pPr>
              <a:lnSpc>
                <a:spcPct val="90000"/>
              </a:lnSpc>
            </a:pPr>
            <a:r>
              <a:rPr lang="cs-CZ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/>
              <a:t>velikost – odsazení je pevné velikosti</a:t>
            </a:r>
          </a:p>
          <a:p>
            <a:pPr lvl="1">
              <a:lnSpc>
                <a:spcPct val="90000"/>
              </a:lnSpc>
            </a:pPr>
            <a:r>
              <a:rPr lang="cs-CZ"/>
              <a:t>procenta – velikost odsazení je udána v procentech z šířky obsahujícího bloku</a:t>
            </a:r>
          </a:p>
          <a:p>
            <a:pPr>
              <a:lnSpc>
                <a:spcPct val="90000"/>
              </a:lnSpc>
            </a:pPr>
            <a:r>
              <a:rPr lang="cs-CZ"/>
              <a:t>př. - </a:t>
            </a:r>
            <a:r>
              <a:rPr lang="cs-CZ">
                <a:hlinkClick r:id="rId2" action="ppaction://hlinkfile"/>
              </a:rPr>
              <a:t>priklad-text-indent.html</a:t>
            </a:r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93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font-</a:t>
            </a:r>
            <a:r>
              <a:rPr lang="cs-CZ" dirty="0" err="1"/>
              <a:t>weight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000"/>
              <a:t>určuje sílu písma</a:t>
            </a:r>
          </a:p>
          <a:p>
            <a:pPr>
              <a:lnSpc>
                <a:spcPct val="90000"/>
              </a:lnSpc>
            </a:pPr>
            <a:r>
              <a:rPr lang="cs-CZ" sz="10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000" err="1"/>
              <a:t>normal</a:t>
            </a:r>
            <a:r>
              <a:rPr lang="cs-CZ" sz="1000"/>
              <a:t>, </a:t>
            </a:r>
            <a:r>
              <a:rPr lang="cs-CZ" sz="1000" err="1"/>
              <a:t>bold</a:t>
            </a:r>
            <a:r>
              <a:rPr lang="cs-CZ" sz="1000"/>
              <a:t>, </a:t>
            </a:r>
            <a:r>
              <a:rPr lang="cs-CZ" sz="1000" err="1"/>
              <a:t>bolder</a:t>
            </a:r>
            <a:r>
              <a:rPr lang="cs-CZ" sz="1000"/>
              <a:t>, </a:t>
            </a:r>
            <a:r>
              <a:rPr lang="cs-CZ" sz="1000" err="1"/>
              <a:t>lighter</a:t>
            </a:r>
            <a:r>
              <a:rPr lang="cs-CZ" sz="1000"/>
              <a:t>, </a:t>
            </a:r>
            <a:r>
              <a:rPr lang="cs-CZ" sz="1000" err="1"/>
              <a:t>inherit</a:t>
            </a:r>
            <a:endParaRPr lang="cs-CZ" sz="1000"/>
          </a:p>
          <a:p>
            <a:pPr lvl="1">
              <a:lnSpc>
                <a:spcPct val="90000"/>
              </a:lnSpc>
            </a:pPr>
            <a:r>
              <a:rPr lang="cs-CZ" sz="1000"/>
              <a:t>100, 200, 300, 400, 500, 600, 700, 800, 900</a:t>
            </a:r>
          </a:p>
          <a:p>
            <a:pPr>
              <a:lnSpc>
                <a:spcPct val="90000"/>
              </a:lnSpc>
            </a:pPr>
            <a:r>
              <a:rPr lang="cs-CZ" sz="10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000" err="1"/>
              <a:t>normal</a:t>
            </a:r>
            <a:endParaRPr lang="cs-CZ" sz="1000"/>
          </a:p>
          <a:p>
            <a:pPr>
              <a:lnSpc>
                <a:spcPct val="90000"/>
              </a:lnSpc>
            </a:pPr>
            <a:r>
              <a:rPr lang="cs-CZ" sz="10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000" err="1"/>
              <a:t>normal</a:t>
            </a:r>
            <a:r>
              <a:rPr lang="cs-CZ" sz="1000"/>
              <a:t> – nastaví normální sílu písma; odpovídá 400</a:t>
            </a:r>
          </a:p>
          <a:p>
            <a:pPr lvl="1">
              <a:lnSpc>
                <a:spcPct val="90000"/>
              </a:lnSpc>
            </a:pPr>
            <a:r>
              <a:rPr lang="cs-CZ" sz="1000" err="1"/>
              <a:t>bold</a:t>
            </a:r>
            <a:r>
              <a:rPr lang="cs-CZ" sz="1000"/>
              <a:t> – nastaví tučné písmo; odpovídá 700</a:t>
            </a:r>
          </a:p>
          <a:p>
            <a:pPr lvl="1">
              <a:lnSpc>
                <a:spcPct val="90000"/>
              </a:lnSpc>
            </a:pPr>
            <a:r>
              <a:rPr lang="cs-CZ" sz="1000" err="1"/>
              <a:t>bolder</a:t>
            </a:r>
            <a:r>
              <a:rPr lang="cs-CZ" sz="1000"/>
              <a:t> – nastaví písmo o stupeň tučnější než je zděděná; nesmí překročit hodnotu 900</a:t>
            </a:r>
          </a:p>
          <a:p>
            <a:pPr lvl="1">
              <a:lnSpc>
                <a:spcPct val="90000"/>
              </a:lnSpc>
            </a:pPr>
            <a:r>
              <a:rPr lang="cs-CZ" sz="1000" err="1"/>
              <a:t>lighter</a:t>
            </a:r>
            <a:r>
              <a:rPr lang="cs-CZ" sz="1000"/>
              <a:t> – nastaví písmo o stupeň méně tučné než je zděděná; nesmí překročit hodnotu 100</a:t>
            </a:r>
          </a:p>
          <a:p>
            <a:pPr lvl="1">
              <a:lnSpc>
                <a:spcPct val="90000"/>
              </a:lnSpc>
            </a:pPr>
            <a:r>
              <a:rPr lang="cs-CZ" sz="1000"/>
              <a:t>100 až 900 – nastaví absolutní hodnotu od nejtenčí po nejsilnější</a:t>
            </a:r>
          </a:p>
          <a:p>
            <a:pPr>
              <a:lnSpc>
                <a:spcPct val="90000"/>
              </a:lnSpc>
            </a:pPr>
            <a:r>
              <a:rPr lang="cs-CZ" sz="1000"/>
              <a:t>př.: </a:t>
            </a:r>
            <a:r>
              <a:rPr lang="cs-CZ" sz="1000">
                <a:hlinkClick r:id="rId2" action="ppaction://hlinkfile"/>
              </a:rPr>
              <a:t>font-weight.html</a:t>
            </a:r>
            <a:endParaRPr lang="cs-CZ" sz="10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8395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font-style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500"/>
              <a:t>nastavuje řez (styl) písma</a:t>
            </a:r>
          </a:p>
          <a:p>
            <a:pPr>
              <a:lnSpc>
                <a:spcPct val="90000"/>
              </a:lnSpc>
            </a:pPr>
            <a:r>
              <a:rPr lang="cs-CZ" sz="15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500" err="1"/>
              <a:t>normal</a:t>
            </a:r>
            <a:r>
              <a:rPr lang="cs-CZ" sz="1500"/>
              <a:t>, </a:t>
            </a:r>
            <a:r>
              <a:rPr lang="cs-CZ" sz="1500" err="1"/>
              <a:t>italic</a:t>
            </a:r>
            <a:r>
              <a:rPr lang="cs-CZ" sz="1500"/>
              <a:t>, </a:t>
            </a:r>
            <a:r>
              <a:rPr lang="cs-CZ" sz="1500" err="1"/>
              <a:t>oblique</a:t>
            </a:r>
            <a:r>
              <a:rPr lang="cs-CZ" sz="1500"/>
              <a:t>, </a:t>
            </a:r>
            <a:r>
              <a:rPr lang="cs-CZ" sz="1500" err="1"/>
              <a:t>inherit</a:t>
            </a:r>
            <a:endParaRPr lang="cs-CZ" sz="1500"/>
          </a:p>
          <a:p>
            <a:pPr>
              <a:lnSpc>
                <a:spcPct val="90000"/>
              </a:lnSpc>
            </a:pPr>
            <a:r>
              <a:rPr lang="cs-CZ" sz="15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500" err="1"/>
              <a:t>normal</a:t>
            </a:r>
            <a:endParaRPr lang="cs-CZ" sz="1500"/>
          </a:p>
          <a:p>
            <a:pPr>
              <a:lnSpc>
                <a:spcPct val="90000"/>
              </a:lnSpc>
            </a:pPr>
            <a:r>
              <a:rPr lang="cs-CZ" sz="15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500" err="1"/>
              <a:t>italic</a:t>
            </a:r>
            <a:r>
              <a:rPr lang="cs-CZ" sz="1500"/>
              <a:t> – nastaví řez </a:t>
            </a:r>
            <a:r>
              <a:rPr lang="cs-CZ" sz="1500" err="1"/>
              <a:t>italica</a:t>
            </a:r>
            <a:r>
              <a:rPr lang="cs-CZ" sz="1500"/>
              <a:t> (</a:t>
            </a:r>
            <a:r>
              <a:rPr lang="cs-CZ" sz="1500" err="1"/>
              <a:t>kursiva</a:t>
            </a:r>
            <a:r>
              <a:rPr lang="cs-CZ" sz="1500"/>
              <a:t>); pokud není k dispozici, vykreslí se stejně jako </a:t>
            </a:r>
            <a:r>
              <a:rPr lang="cs-CZ" sz="1500" err="1"/>
              <a:t>oblique</a:t>
            </a:r>
            <a:endParaRPr lang="cs-CZ" sz="1500"/>
          </a:p>
          <a:p>
            <a:pPr lvl="1">
              <a:lnSpc>
                <a:spcPct val="90000"/>
              </a:lnSpc>
            </a:pPr>
            <a:r>
              <a:rPr lang="cs-CZ" sz="1500" err="1"/>
              <a:t>oblique</a:t>
            </a:r>
            <a:r>
              <a:rPr lang="cs-CZ" sz="1500"/>
              <a:t> – nastaví řez </a:t>
            </a:r>
            <a:r>
              <a:rPr lang="cs-CZ" sz="1500" err="1"/>
              <a:t>oblique</a:t>
            </a:r>
            <a:r>
              <a:rPr lang="cs-CZ" sz="1500"/>
              <a:t>, pokud je k dispozici; může se jednat i o automaticky generované šikmé písmo</a:t>
            </a:r>
          </a:p>
          <a:p>
            <a:pPr>
              <a:lnSpc>
                <a:spcPct val="90000"/>
              </a:lnSpc>
            </a:pPr>
            <a:r>
              <a:rPr lang="cs-CZ" sz="1500"/>
              <a:t>př.: </a:t>
            </a:r>
            <a:r>
              <a:rPr lang="cs-CZ" sz="1500">
                <a:hlinkClick r:id="rId2" action="ppaction://hlinkfile"/>
              </a:rPr>
              <a:t>font-style.html</a:t>
            </a:r>
            <a:endParaRPr lang="cs-CZ" sz="15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7876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font-variant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400"/>
              <a:t>umožňuje nastavit tzv. kapitálky</a:t>
            </a:r>
          </a:p>
          <a:p>
            <a:pPr>
              <a:lnSpc>
                <a:spcPct val="90000"/>
              </a:lnSpc>
            </a:pPr>
            <a:r>
              <a:rPr lang="cs-CZ" sz="1400"/>
              <a:t>vlastnost lze použít jen na rodiny písem, které rozlišují </a:t>
            </a:r>
            <a:r>
              <a:rPr lang="cs-CZ" sz="1400" err="1"/>
              <a:t>mínusky</a:t>
            </a:r>
            <a:r>
              <a:rPr lang="cs-CZ" sz="1400"/>
              <a:t> (malá písmena) a verzálky (velká písmena)</a:t>
            </a:r>
          </a:p>
          <a:p>
            <a:pPr>
              <a:lnSpc>
                <a:spcPct val="90000"/>
              </a:lnSpc>
            </a:pPr>
            <a:r>
              <a:rPr lang="cs-CZ" sz="14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normal</a:t>
            </a:r>
            <a:r>
              <a:rPr lang="cs-CZ" sz="1400"/>
              <a:t>, </a:t>
            </a:r>
            <a:r>
              <a:rPr lang="cs-CZ" sz="1400" err="1"/>
              <a:t>small-caps</a:t>
            </a:r>
            <a:r>
              <a:rPr lang="cs-CZ" sz="1400"/>
              <a:t>, </a:t>
            </a:r>
            <a:r>
              <a:rPr lang="cs-CZ" sz="1400" err="1"/>
              <a:t>inherit</a:t>
            </a:r>
            <a:endParaRPr lang="cs-CZ" sz="1400"/>
          </a:p>
          <a:p>
            <a:pPr>
              <a:lnSpc>
                <a:spcPct val="90000"/>
              </a:lnSpc>
            </a:pPr>
            <a:r>
              <a:rPr lang="cs-CZ" sz="14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normal</a:t>
            </a:r>
            <a:endParaRPr lang="cs-CZ" sz="1400"/>
          </a:p>
          <a:p>
            <a:pPr>
              <a:lnSpc>
                <a:spcPct val="90000"/>
              </a:lnSpc>
            </a:pPr>
            <a:r>
              <a:rPr lang="cs-CZ" sz="14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normal</a:t>
            </a:r>
            <a:r>
              <a:rPr lang="cs-CZ" sz="1400"/>
              <a:t> – nastaví normální písmo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small-caps</a:t>
            </a:r>
            <a:r>
              <a:rPr lang="cs-CZ" sz="1400"/>
              <a:t> – nastaví kapitálky</a:t>
            </a:r>
          </a:p>
          <a:p>
            <a:pPr>
              <a:lnSpc>
                <a:spcPct val="90000"/>
              </a:lnSpc>
            </a:pPr>
            <a:r>
              <a:rPr lang="cs-CZ" sz="1400"/>
              <a:t>př.: </a:t>
            </a:r>
            <a:r>
              <a:rPr lang="cs-CZ" sz="1400">
                <a:hlinkClick r:id="rId2" action="ppaction://hlinkfile"/>
              </a:rPr>
              <a:t>font-variant.html</a:t>
            </a:r>
            <a:endParaRPr lang="cs-CZ" sz="14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3577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letter-spacing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300"/>
              <a:t>určuje vzdálenost jednotlivých znaků textu (prostrkání)</a:t>
            </a:r>
          </a:p>
          <a:p>
            <a:pPr>
              <a:lnSpc>
                <a:spcPct val="90000"/>
              </a:lnSpc>
            </a:pPr>
            <a:r>
              <a:rPr lang="cs-CZ" sz="13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normal</a:t>
            </a:r>
            <a:r>
              <a:rPr lang="cs-CZ" sz="1300"/>
              <a:t>, "velikost", </a:t>
            </a:r>
            <a:r>
              <a:rPr lang="cs-CZ" sz="1300" err="1"/>
              <a:t>inherit</a:t>
            </a:r>
            <a:endParaRPr lang="cs-CZ" sz="1300"/>
          </a:p>
          <a:p>
            <a:pPr>
              <a:lnSpc>
                <a:spcPct val="90000"/>
              </a:lnSpc>
            </a:pPr>
            <a:r>
              <a:rPr lang="cs-CZ" sz="13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normal</a:t>
            </a:r>
            <a:endParaRPr lang="cs-CZ" sz="1300"/>
          </a:p>
          <a:p>
            <a:pPr>
              <a:lnSpc>
                <a:spcPct val="90000"/>
              </a:lnSpc>
            </a:pPr>
            <a:r>
              <a:rPr lang="cs-CZ" sz="13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normal</a:t>
            </a:r>
            <a:endParaRPr lang="cs-CZ" sz="1300"/>
          </a:p>
          <a:p>
            <a:pPr lvl="2">
              <a:lnSpc>
                <a:spcPct val="90000"/>
              </a:lnSpc>
            </a:pPr>
            <a:r>
              <a:rPr lang="cs-CZ" sz="1300"/>
              <a:t>normální vzdálenost znaků odpovídající danému písmu</a:t>
            </a:r>
          </a:p>
          <a:p>
            <a:pPr lvl="1">
              <a:lnSpc>
                <a:spcPct val="90000"/>
              </a:lnSpc>
            </a:pPr>
            <a:r>
              <a:rPr lang="cs-CZ" sz="1300"/>
              <a:t>"velikost"</a:t>
            </a:r>
          </a:p>
          <a:p>
            <a:pPr lvl="2">
              <a:lnSpc>
                <a:spcPct val="90000"/>
              </a:lnSpc>
            </a:pPr>
            <a:r>
              <a:rPr lang="cs-CZ" sz="1300"/>
              <a:t>hodnota, která se přičte k implicitní vzdálenosti mezi znaky textu</a:t>
            </a:r>
          </a:p>
          <a:p>
            <a:pPr lvl="2">
              <a:lnSpc>
                <a:spcPct val="90000"/>
              </a:lnSpc>
            </a:pPr>
            <a:r>
              <a:rPr lang="cs-CZ" sz="1300"/>
              <a:t>i záporné hodnoty</a:t>
            </a:r>
          </a:p>
          <a:p>
            <a:pPr>
              <a:lnSpc>
                <a:spcPct val="90000"/>
              </a:lnSpc>
            </a:pPr>
            <a:r>
              <a:rPr lang="cs-CZ" sz="1300"/>
              <a:t>př.: </a:t>
            </a:r>
            <a:r>
              <a:rPr lang="cs-CZ" sz="1300">
                <a:hlinkClick r:id="rId2" action="ppaction://hlinkfile"/>
              </a:rPr>
              <a:t>letter-spacing.html</a:t>
            </a:r>
            <a:endParaRPr lang="cs-CZ" sz="13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7912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text-</a:t>
            </a:r>
            <a:r>
              <a:rPr lang="cs-CZ" dirty="0" err="1"/>
              <a:t>decoration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422073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cs-CZ" sz="1000" dirty="0"/>
              <a:t>určuje ozdoby přidané k textu prvku</a:t>
            </a:r>
          </a:p>
          <a:p>
            <a:pPr lvl="1">
              <a:lnSpc>
                <a:spcPct val="90000"/>
              </a:lnSpc>
            </a:pPr>
            <a:r>
              <a:rPr lang="cs-CZ" sz="1000" dirty="0"/>
              <a:t>sdružená vlastnost, která určuje druh, barvu a styl</a:t>
            </a:r>
          </a:p>
          <a:p>
            <a:pPr lvl="1">
              <a:lnSpc>
                <a:spcPct val="90000"/>
              </a:lnSpc>
            </a:pPr>
            <a:r>
              <a:rPr lang="cs-CZ" sz="1000" dirty="0"/>
              <a:t>druh je povinný, barva a styl povinné nejsou</a:t>
            </a:r>
          </a:p>
          <a:p>
            <a:pPr>
              <a:lnSpc>
                <a:spcPct val="90000"/>
              </a:lnSpc>
            </a:pPr>
            <a:r>
              <a:rPr lang="cs-CZ" sz="1000" dirty="0"/>
              <a:t>druh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none</a:t>
            </a:r>
            <a:r>
              <a:rPr lang="cs-CZ" sz="1000" dirty="0"/>
              <a:t>, </a:t>
            </a:r>
            <a:r>
              <a:rPr lang="cs-CZ" sz="1000" dirty="0" err="1"/>
              <a:t>underline</a:t>
            </a:r>
            <a:r>
              <a:rPr lang="cs-CZ" sz="1000" dirty="0"/>
              <a:t>, </a:t>
            </a:r>
            <a:r>
              <a:rPr lang="cs-CZ" sz="1000" dirty="0" err="1"/>
              <a:t>overline</a:t>
            </a:r>
            <a:r>
              <a:rPr lang="cs-CZ" sz="1000" dirty="0"/>
              <a:t>, line-</a:t>
            </a:r>
            <a:r>
              <a:rPr lang="cs-CZ" sz="1000" dirty="0" err="1"/>
              <a:t>through,inherit</a:t>
            </a:r>
            <a:endParaRPr lang="cs-CZ" sz="1000" dirty="0"/>
          </a:p>
          <a:p>
            <a:pPr lvl="1">
              <a:lnSpc>
                <a:spcPct val="90000"/>
              </a:lnSpc>
            </a:pPr>
            <a:r>
              <a:rPr lang="cs-CZ" sz="1000" dirty="0"/>
              <a:t>výchozí hodnota</a:t>
            </a:r>
          </a:p>
          <a:p>
            <a:pPr lvl="2">
              <a:lnSpc>
                <a:spcPct val="90000"/>
              </a:lnSpc>
            </a:pPr>
            <a:r>
              <a:rPr lang="cs-CZ" sz="1000" dirty="0" err="1"/>
              <a:t>none</a:t>
            </a:r>
            <a:endParaRPr lang="cs-CZ" sz="1000" dirty="0"/>
          </a:p>
          <a:p>
            <a:pPr lvl="1">
              <a:lnSpc>
                <a:spcPct val="90000"/>
              </a:lnSpc>
            </a:pPr>
            <a:r>
              <a:rPr lang="cs-CZ" sz="1000" dirty="0"/>
              <a:t>význam hodnot</a:t>
            </a:r>
          </a:p>
          <a:p>
            <a:pPr lvl="2">
              <a:lnSpc>
                <a:spcPct val="90000"/>
              </a:lnSpc>
            </a:pPr>
            <a:r>
              <a:rPr lang="cs-CZ" sz="1000" dirty="0" err="1"/>
              <a:t>underline</a:t>
            </a:r>
            <a:endParaRPr lang="cs-CZ" sz="1000" dirty="0"/>
          </a:p>
          <a:p>
            <a:pPr lvl="3">
              <a:lnSpc>
                <a:spcPct val="90000"/>
              </a:lnSpc>
            </a:pPr>
            <a:r>
              <a:rPr lang="cs-CZ" sz="1000" dirty="0"/>
              <a:t>podtržený text</a:t>
            </a:r>
          </a:p>
          <a:p>
            <a:pPr lvl="2">
              <a:lnSpc>
                <a:spcPct val="90000"/>
              </a:lnSpc>
            </a:pPr>
            <a:r>
              <a:rPr lang="cs-CZ" sz="1000" dirty="0" err="1"/>
              <a:t>overline</a:t>
            </a:r>
            <a:endParaRPr lang="cs-CZ" sz="1000" dirty="0"/>
          </a:p>
          <a:p>
            <a:pPr lvl="3">
              <a:lnSpc>
                <a:spcPct val="90000"/>
              </a:lnSpc>
            </a:pPr>
            <a:r>
              <a:rPr lang="cs-CZ" sz="1000" dirty="0"/>
              <a:t>nad textem je vodorovná čára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line-</a:t>
            </a:r>
            <a:r>
              <a:rPr lang="cs-CZ" sz="1000" dirty="0" err="1"/>
              <a:t>through</a:t>
            </a:r>
            <a:endParaRPr lang="cs-CZ" sz="1000" dirty="0"/>
          </a:p>
          <a:p>
            <a:pPr lvl="3">
              <a:lnSpc>
                <a:spcPct val="90000"/>
              </a:lnSpc>
            </a:pPr>
            <a:r>
              <a:rPr lang="cs-CZ" sz="1000" dirty="0"/>
              <a:t>přeškrtnutý text</a:t>
            </a:r>
          </a:p>
          <a:p>
            <a:pPr>
              <a:lnSpc>
                <a:spcPct val="90000"/>
              </a:lnSpc>
            </a:pPr>
            <a:r>
              <a:rPr lang="cs-CZ" sz="1000" dirty="0"/>
              <a:t>lze i definovat pomocí dílčích vlastností, viz. další snímky</a:t>
            </a:r>
          </a:p>
          <a:p>
            <a:pPr>
              <a:lnSpc>
                <a:spcPct val="90000"/>
              </a:lnSpc>
            </a:pPr>
            <a:r>
              <a:rPr lang="cs-CZ" sz="1000" dirty="0"/>
              <a:t>př.: </a:t>
            </a:r>
            <a:r>
              <a:rPr lang="cs-CZ" sz="1000" dirty="0">
                <a:hlinkClick r:id="rId2" action="ppaction://hlinkfile"/>
              </a:rPr>
              <a:t>text-decoration.html</a:t>
            </a:r>
            <a:endParaRPr lang="cs-CZ" sz="10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2440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CF3588E-D0AC-4CFC-BECC-A918DDF8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text-</a:t>
            </a:r>
            <a:r>
              <a:rPr lang="cs-CZ" dirty="0" err="1"/>
              <a:t>decoration</a:t>
            </a:r>
            <a:r>
              <a:rPr lang="cs-CZ" dirty="0"/>
              <a:t>-line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F1223B8A-007A-43B1-AB05-6DA37D506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300"/>
              <a:t>nastavuje druh dekorace</a:t>
            </a:r>
          </a:p>
          <a:p>
            <a:pPr lvl="1">
              <a:lnSpc>
                <a:spcPct val="90000"/>
              </a:lnSpc>
            </a:pPr>
            <a:r>
              <a:rPr lang="cs-CZ" sz="1300"/>
              <a:t>spodní, horní čáru, přeškrtnutí</a:t>
            </a:r>
          </a:p>
          <a:p>
            <a:pPr>
              <a:lnSpc>
                <a:spcPct val="90000"/>
              </a:lnSpc>
            </a:pPr>
            <a:r>
              <a:rPr lang="cs-CZ" sz="1300" err="1"/>
              <a:t>none</a:t>
            </a:r>
            <a:r>
              <a:rPr lang="cs-CZ" sz="1300"/>
              <a:t>, </a:t>
            </a:r>
            <a:r>
              <a:rPr lang="cs-CZ" sz="1300" err="1"/>
              <a:t>underline</a:t>
            </a:r>
            <a:r>
              <a:rPr lang="cs-CZ" sz="1300"/>
              <a:t>, </a:t>
            </a:r>
            <a:r>
              <a:rPr lang="cs-CZ" sz="1300" err="1"/>
              <a:t>overline</a:t>
            </a:r>
            <a:r>
              <a:rPr lang="cs-CZ" sz="1300"/>
              <a:t>, line-</a:t>
            </a:r>
            <a:r>
              <a:rPr lang="cs-CZ" sz="1300" err="1"/>
              <a:t>through,inherit</a:t>
            </a:r>
            <a:endParaRPr lang="cs-CZ" sz="1300"/>
          </a:p>
          <a:p>
            <a:pPr>
              <a:lnSpc>
                <a:spcPct val="90000"/>
              </a:lnSpc>
            </a:pPr>
            <a:r>
              <a:rPr lang="cs-CZ" sz="13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none</a:t>
            </a:r>
            <a:endParaRPr lang="cs-CZ" sz="1300"/>
          </a:p>
          <a:p>
            <a:pPr>
              <a:lnSpc>
                <a:spcPct val="90000"/>
              </a:lnSpc>
            </a:pPr>
            <a:r>
              <a:rPr lang="cs-CZ" sz="13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underline</a:t>
            </a:r>
            <a:endParaRPr lang="cs-CZ" sz="1300"/>
          </a:p>
          <a:p>
            <a:pPr lvl="2">
              <a:lnSpc>
                <a:spcPct val="90000"/>
              </a:lnSpc>
            </a:pPr>
            <a:r>
              <a:rPr lang="cs-CZ" sz="1300"/>
              <a:t>podtržený text</a:t>
            </a:r>
          </a:p>
          <a:p>
            <a:pPr lvl="1">
              <a:lnSpc>
                <a:spcPct val="90000"/>
              </a:lnSpc>
            </a:pPr>
            <a:r>
              <a:rPr lang="cs-CZ" sz="1300" err="1"/>
              <a:t>overline</a:t>
            </a:r>
            <a:endParaRPr lang="cs-CZ" sz="1300"/>
          </a:p>
          <a:p>
            <a:pPr lvl="2">
              <a:lnSpc>
                <a:spcPct val="90000"/>
              </a:lnSpc>
            </a:pPr>
            <a:r>
              <a:rPr lang="cs-CZ" sz="1300"/>
              <a:t>nad textem je vodorovná čára</a:t>
            </a:r>
          </a:p>
          <a:p>
            <a:pPr lvl="1">
              <a:lnSpc>
                <a:spcPct val="90000"/>
              </a:lnSpc>
            </a:pPr>
            <a:r>
              <a:rPr lang="cs-CZ" sz="1300"/>
              <a:t>line-</a:t>
            </a:r>
            <a:r>
              <a:rPr lang="cs-CZ" sz="1300" err="1"/>
              <a:t>through</a:t>
            </a:r>
            <a:endParaRPr lang="cs-CZ" sz="1300"/>
          </a:p>
          <a:p>
            <a:pPr lvl="2">
              <a:lnSpc>
                <a:spcPct val="90000"/>
              </a:lnSpc>
            </a:pPr>
            <a:r>
              <a:rPr lang="cs-CZ" sz="1300"/>
              <a:t>přeškrtnutý text</a:t>
            </a:r>
          </a:p>
          <a:p>
            <a:pPr>
              <a:lnSpc>
                <a:spcPct val="90000"/>
              </a:lnSpc>
            </a:pPr>
            <a:endParaRPr lang="cs-CZ" sz="13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1962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12A7F75-1877-4E0D-9B14-FA5CD9048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text-</a:t>
            </a:r>
            <a:r>
              <a:rPr lang="cs-CZ" dirty="0" err="1"/>
              <a:t>decoration</a:t>
            </a:r>
            <a:r>
              <a:rPr lang="cs-CZ" dirty="0"/>
              <a:t>-</a:t>
            </a:r>
            <a:r>
              <a:rPr lang="cs-CZ" dirty="0" err="1"/>
              <a:t>color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2DF5BFE5-492F-41A0-BB78-655A363B9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nastavuje barvu dekorace</a:t>
            </a:r>
          </a:p>
          <a:p>
            <a:r>
              <a:rPr lang="cs-CZ" dirty="0"/>
              <a:t>hodnota</a:t>
            </a:r>
          </a:p>
          <a:p>
            <a:pPr lvl="1"/>
            <a:r>
              <a:rPr lang="cs-CZ" dirty="0"/>
              <a:t>"barva"</a:t>
            </a:r>
          </a:p>
          <a:p>
            <a:r>
              <a:rPr lang="cs-CZ" dirty="0"/>
              <a:t>výchozí hodnota</a:t>
            </a:r>
          </a:p>
          <a:p>
            <a:pPr lvl="1"/>
            <a:r>
              <a:rPr lang="cs-CZ" dirty="0"/>
              <a:t>hodnota vlastnosti </a:t>
            </a:r>
            <a:r>
              <a:rPr lang="cs-CZ" dirty="0" err="1"/>
              <a:t>color</a:t>
            </a:r>
            <a:r>
              <a:rPr lang="cs-CZ" dirty="0"/>
              <a:t> daného prvku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9559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C1E8C47-987C-470F-BC21-04BEB9046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text-</a:t>
            </a:r>
            <a:r>
              <a:rPr lang="cs-CZ" dirty="0" err="1"/>
              <a:t>decoration</a:t>
            </a:r>
            <a:r>
              <a:rPr lang="cs-CZ" dirty="0"/>
              <a:t>-style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54F35DB8-2997-4316-8B8F-A40017D5C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700"/>
              <a:t>nastavuje styl dekorace</a:t>
            </a:r>
          </a:p>
          <a:p>
            <a:pPr>
              <a:lnSpc>
                <a:spcPct val="90000"/>
              </a:lnSpc>
            </a:pPr>
            <a:r>
              <a:rPr lang="cs-CZ" sz="17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solid, double, </a:t>
            </a:r>
            <a:r>
              <a:rPr lang="cs-CZ" sz="1700" err="1"/>
              <a:t>dotted</a:t>
            </a:r>
            <a:r>
              <a:rPr lang="cs-CZ" sz="1700"/>
              <a:t>, </a:t>
            </a:r>
            <a:r>
              <a:rPr lang="cs-CZ" sz="1700" err="1"/>
              <a:t>dashed</a:t>
            </a:r>
            <a:r>
              <a:rPr lang="cs-CZ" sz="1700"/>
              <a:t>, </a:t>
            </a:r>
            <a:r>
              <a:rPr lang="cs-CZ" sz="1700" err="1"/>
              <a:t>wavy</a:t>
            </a:r>
            <a:endParaRPr lang="cs-CZ" sz="1700"/>
          </a:p>
          <a:p>
            <a:pPr>
              <a:lnSpc>
                <a:spcPct val="90000"/>
              </a:lnSpc>
            </a:pPr>
            <a:r>
              <a:rPr lang="cs-CZ" sz="17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solid – plná čára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double – dvojitá plná čára</a:t>
            </a:r>
          </a:p>
          <a:p>
            <a:pPr lvl="1">
              <a:lnSpc>
                <a:spcPct val="90000"/>
              </a:lnSpc>
            </a:pPr>
            <a:r>
              <a:rPr lang="cs-CZ" sz="1700" err="1"/>
              <a:t>dotted</a:t>
            </a:r>
            <a:r>
              <a:rPr lang="cs-CZ" sz="1700"/>
              <a:t> – tečkovaná čára</a:t>
            </a:r>
          </a:p>
          <a:p>
            <a:pPr lvl="1">
              <a:lnSpc>
                <a:spcPct val="90000"/>
              </a:lnSpc>
            </a:pPr>
            <a:r>
              <a:rPr lang="cs-CZ" sz="1700" err="1"/>
              <a:t>dashed</a:t>
            </a:r>
            <a:r>
              <a:rPr lang="cs-CZ" sz="1700"/>
              <a:t> – přerušovaná čára</a:t>
            </a:r>
          </a:p>
          <a:p>
            <a:pPr lvl="1">
              <a:lnSpc>
                <a:spcPct val="90000"/>
              </a:lnSpc>
            </a:pPr>
            <a:r>
              <a:rPr lang="cs-CZ" sz="1700" err="1"/>
              <a:t>wavy</a:t>
            </a:r>
            <a:r>
              <a:rPr lang="cs-CZ" sz="1700"/>
              <a:t> – vlnka</a:t>
            </a:r>
          </a:p>
          <a:p>
            <a:pPr>
              <a:lnSpc>
                <a:spcPct val="90000"/>
              </a:lnSpc>
            </a:pPr>
            <a:r>
              <a:rPr lang="cs-CZ" sz="1700"/>
              <a:t>výchozí hodnota - solid</a:t>
            </a:r>
          </a:p>
          <a:p>
            <a:pPr>
              <a:lnSpc>
                <a:spcPct val="90000"/>
              </a:lnSpc>
            </a:pPr>
            <a:endParaRPr lang="cs-CZ" sz="17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6075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41B7D1D-6B7B-C3B6-9ED7-30E953813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text-</a:t>
            </a:r>
            <a:r>
              <a:rPr lang="cs-CZ" dirty="0" err="1"/>
              <a:t>decoration</a:t>
            </a:r>
            <a:r>
              <a:rPr lang="cs-CZ" dirty="0"/>
              <a:t>-skip-</a:t>
            </a:r>
            <a:r>
              <a:rPr lang="cs-CZ" dirty="0" err="1"/>
              <a:t>ink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CF7EE71-F01C-E9C8-8A3C-105E5D6C4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nastavuje, zda se bude podtržení přerušovat, aby nevzniklo křížení písmeny (např. p, y,), nebo ne</a:t>
            </a:r>
          </a:p>
          <a:p>
            <a:r>
              <a:rPr lang="cs-CZ" dirty="0"/>
              <a:t>hodnoty</a:t>
            </a:r>
          </a:p>
          <a:p>
            <a:pPr lvl="1"/>
            <a:r>
              <a:rPr lang="cs-CZ" dirty="0"/>
              <a:t>auto</a:t>
            </a:r>
          </a:p>
          <a:p>
            <a:pPr lvl="1"/>
            <a:r>
              <a:rPr lang="cs-CZ" dirty="0" err="1"/>
              <a:t>none</a:t>
            </a:r>
            <a:endParaRPr lang="cs-CZ" dirty="0"/>
          </a:p>
          <a:p>
            <a:r>
              <a:rPr lang="cs-CZ" dirty="0"/>
              <a:t>význam hodnot</a:t>
            </a:r>
          </a:p>
          <a:p>
            <a:pPr lvl="1"/>
            <a:r>
              <a:rPr lang="cs-CZ" dirty="0"/>
              <a:t>auto – podtržení nekříží písmena (před písmenem čára skončí a za písmenem zase začne)</a:t>
            </a:r>
          </a:p>
          <a:p>
            <a:pPr lvl="1"/>
            <a:r>
              <a:rPr lang="cs-CZ" dirty="0" err="1"/>
              <a:t>none</a:t>
            </a:r>
            <a:r>
              <a:rPr lang="cs-CZ" dirty="0"/>
              <a:t> – podtržení písmena kříží</a:t>
            </a:r>
          </a:p>
          <a:p>
            <a:r>
              <a:rPr lang="cs-CZ" dirty="0"/>
              <a:t>výchozí hodnota</a:t>
            </a:r>
          </a:p>
          <a:p>
            <a:pPr lvl="1"/>
            <a:r>
              <a:rPr lang="cs-CZ" dirty="0"/>
              <a:t>auto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2247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background-</a:t>
            </a:r>
            <a:r>
              <a:rPr lang="cs-CZ" dirty="0" err="1"/>
              <a:t>color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700"/>
              <a:t>určuje barvu pozadí prvku</a:t>
            </a:r>
          </a:p>
          <a:p>
            <a:pPr>
              <a:lnSpc>
                <a:spcPct val="90000"/>
              </a:lnSpc>
            </a:pPr>
            <a:r>
              <a:rPr lang="cs-CZ" sz="17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"barva", transparent, </a:t>
            </a:r>
            <a:r>
              <a:rPr lang="cs-CZ" sz="1700" err="1"/>
              <a:t>inherit</a:t>
            </a:r>
            <a:endParaRPr lang="cs-CZ" sz="1700"/>
          </a:p>
          <a:p>
            <a:pPr>
              <a:lnSpc>
                <a:spcPct val="90000"/>
              </a:lnSpc>
            </a:pPr>
            <a:r>
              <a:rPr lang="cs-CZ" sz="17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transparent</a:t>
            </a:r>
          </a:p>
          <a:p>
            <a:pPr>
              <a:lnSpc>
                <a:spcPct val="90000"/>
              </a:lnSpc>
            </a:pPr>
            <a:r>
              <a:rPr lang="cs-CZ" sz="17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barva - určuje barvu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transparent – nastavuje průhledné pozadí prvku, takže je skrze něj vidět pozadí i obsah prvků ležících vespod</a:t>
            </a:r>
          </a:p>
          <a:p>
            <a:pPr>
              <a:lnSpc>
                <a:spcPct val="90000"/>
              </a:lnSpc>
            </a:pPr>
            <a:r>
              <a:rPr lang="cs-CZ" sz="1700"/>
              <a:t>př. - </a:t>
            </a:r>
            <a:r>
              <a:rPr lang="cs-CZ" sz="1700">
                <a:hlinkClick r:id="rId2" action="ppaction://hlinkfile"/>
              </a:rPr>
              <a:t>priklad-background-color.html</a:t>
            </a:r>
            <a:endParaRPr lang="cs-CZ" sz="17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284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background-image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určuje obrázek na pozadí; zobrazí se buď jednou nebo opakovaně v závislosti na hodnotě background-</a:t>
            </a:r>
            <a:r>
              <a:rPr lang="cs-CZ" dirty="0" err="1"/>
              <a:t>repeat</a:t>
            </a:r>
            <a:endParaRPr lang="cs-CZ"/>
          </a:p>
          <a:p>
            <a:r>
              <a:rPr lang="cs-CZ" dirty="0"/>
              <a:t>hodnoty</a:t>
            </a:r>
            <a:endParaRPr lang="cs-CZ"/>
          </a:p>
          <a:p>
            <a:pPr lvl="1"/>
            <a:r>
              <a:rPr lang="cs-CZ" dirty="0"/>
              <a:t>&lt;adresa&gt;, </a:t>
            </a:r>
            <a:r>
              <a:rPr lang="cs-CZ" dirty="0" err="1"/>
              <a:t>inherit</a:t>
            </a:r>
            <a:r>
              <a:rPr lang="cs-CZ" dirty="0"/>
              <a:t>, </a:t>
            </a:r>
            <a:r>
              <a:rPr lang="cs-CZ" dirty="0" err="1"/>
              <a:t>none</a:t>
            </a:r>
            <a:endParaRPr lang="cs-CZ"/>
          </a:p>
          <a:p>
            <a:r>
              <a:rPr lang="cs-CZ" dirty="0"/>
              <a:t>výchozí hodnota</a:t>
            </a:r>
            <a:endParaRPr lang="cs-CZ"/>
          </a:p>
          <a:p>
            <a:pPr lvl="1"/>
            <a:r>
              <a:rPr lang="cs-CZ" dirty="0" err="1"/>
              <a:t>none</a:t>
            </a:r>
            <a:endParaRPr lang="cs-CZ"/>
          </a:p>
          <a:p>
            <a:r>
              <a:rPr lang="cs-CZ" dirty="0"/>
              <a:t>význam hodnot</a:t>
            </a:r>
            <a:endParaRPr lang="cs-CZ"/>
          </a:p>
          <a:p>
            <a:pPr lvl="1"/>
            <a:r>
              <a:rPr lang="cs-CZ" dirty="0"/>
              <a:t>&lt;adresa&gt; - adresa obrázku; při použití relativní adresy-relativní cesta vzhledem k umístění stylového předpisu, nikoli dokumentu</a:t>
            </a:r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3087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background-</a:t>
            </a:r>
            <a:r>
              <a:rPr lang="cs-CZ" dirty="0" err="1"/>
              <a:t>repeat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78869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cs-CZ" sz="1000" dirty="0"/>
              <a:t>určuje, zda a jak se bude obrázek na pozadí opakovat</a:t>
            </a:r>
          </a:p>
          <a:p>
            <a:pPr>
              <a:lnSpc>
                <a:spcPct val="90000"/>
              </a:lnSpc>
            </a:pPr>
            <a:r>
              <a:rPr lang="cs-CZ" sz="1000" dirty="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repeat</a:t>
            </a:r>
            <a:r>
              <a:rPr lang="cs-CZ" sz="1000" dirty="0"/>
              <a:t>, </a:t>
            </a:r>
            <a:r>
              <a:rPr lang="cs-CZ" sz="1000" dirty="0" err="1"/>
              <a:t>repeat</a:t>
            </a:r>
            <a:r>
              <a:rPr lang="cs-CZ" sz="1000" dirty="0"/>
              <a:t>-x, </a:t>
            </a:r>
            <a:r>
              <a:rPr lang="cs-CZ" sz="1000" dirty="0" err="1"/>
              <a:t>repeat</a:t>
            </a:r>
            <a:r>
              <a:rPr lang="cs-CZ" sz="1000" dirty="0"/>
              <a:t>-y, no-</a:t>
            </a:r>
            <a:r>
              <a:rPr lang="cs-CZ" sz="1000" dirty="0" err="1"/>
              <a:t>repeat</a:t>
            </a:r>
            <a:r>
              <a:rPr lang="cs-CZ" sz="1000" dirty="0"/>
              <a:t>, </a:t>
            </a:r>
            <a:r>
              <a:rPr lang="cs-CZ" sz="1000" dirty="0" err="1"/>
              <a:t>inherit</a:t>
            </a:r>
            <a:endParaRPr lang="cs-CZ" sz="1000" dirty="0"/>
          </a:p>
          <a:p>
            <a:pPr>
              <a:lnSpc>
                <a:spcPct val="90000"/>
              </a:lnSpc>
            </a:pPr>
            <a:r>
              <a:rPr lang="cs-CZ" sz="1000" dirty="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repeat</a:t>
            </a:r>
            <a:endParaRPr lang="cs-CZ" sz="1000" dirty="0"/>
          </a:p>
          <a:p>
            <a:pPr>
              <a:lnSpc>
                <a:spcPct val="90000"/>
              </a:lnSpc>
            </a:pPr>
            <a:r>
              <a:rPr lang="cs-CZ" sz="1000" dirty="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repeat</a:t>
            </a:r>
            <a:endParaRPr lang="cs-CZ" sz="1000" dirty="0"/>
          </a:p>
          <a:p>
            <a:pPr lvl="2">
              <a:lnSpc>
                <a:spcPct val="90000"/>
              </a:lnSpc>
            </a:pPr>
            <a:r>
              <a:rPr lang="cs-CZ" sz="1000" dirty="0"/>
              <a:t>obrázek se opakuje horizontálně i vertikálně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repeat</a:t>
            </a:r>
            <a:r>
              <a:rPr lang="cs-CZ" sz="1000" dirty="0"/>
              <a:t>-x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horizontální opakování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repeat</a:t>
            </a:r>
            <a:r>
              <a:rPr lang="cs-CZ" sz="1000" dirty="0"/>
              <a:t>-y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vertikální opakování</a:t>
            </a:r>
          </a:p>
          <a:p>
            <a:pPr lvl="1">
              <a:lnSpc>
                <a:spcPct val="90000"/>
              </a:lnSpc>
            </a:pPr>
            <a:r>
              <a:rPr lang="cs-CZ" sz="1000" dirty="0"/>
              <a:t>no-</a:t>
            </a:r>
            <a:r>
              <a:rPr lang="cs-CZ" sz="1000" dirty="0" err="1"/>
              <a:t>repeat</a:t>
            </a:r>
            <a:endParaRPr lang="cs-CZ" sz="1000" dirty="0"/>
          </a:p>
          <a:p>
            <a:pPr lvl="2">
              <a:lnSpc>
                <a:spcPct val="90000"/>
              </a:lnSpc>
            </a:pPr>
            <a:r>
              <a:rPr lang="cs-CZ" sz="1000" dirty="0"/>
              <a:t>obrázek se neopakuje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168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background-</a:t>
            </a:r>
            <a:r>
              <a:rPr lang="cs-CZ" dirty="0" err="1"/>
              <a:t>attachment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400"/>
              <a:t>určuje, zda je obrázek na pozadí nezávislý na posunu stránky, nebo zdali se posouvá spolu se stránkou</a:t>
            </a:r>
          </a:p>
          <a:p>
            <a:pPr>
              <a:lnSpc>
                <a:spcPct val="90000"/>
              </a:lnSpc>
            </a:pPr>
            <a:r>
              <a:rPr lang="cs-CZ" sz="14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scroll</a:t>
            </a:r>
            <a:r>
              <a:rPr lang="cs-CZ" sz="1400"/>
              <a:t>, </a:t>
            </a:r>
            <a:r>
              <a:rPr lang="cs-CZ" sz="1400" err="1"/>
              <a:t>fixed</a:t>
            </a:r>
            <a:r>
              <a:rPr lang="cs-CZ" sz="1400"/>
              <a:t>, </a:t>
            </a:r>
            <a:r>
              <a:rPr lang="cs-CZ" sz="1400" err="1"/>
              <a:t>inherit</a:t>
            </a:r>
            <a:endParaRPr lang="cs-CZ" sz="1400"/>
          </a:p>
          <a:p>
            <a:pPr>
              <a:lnSpc>
                <a:spcPct val="90000"/>
              </a:lnSpc>
            </a:pPr>
            <a:r>
              <a:rPr lang="cs-CZ" sz="14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scroll</a:t>
            </a:r>
            <a:endParaRPr lang="cs-CZ" sz="1400"/>
          </a:p>
          <a:p>
            <a:pPr>
              <a:lnSpc>
                <a:spcPct val="90000"/>
              </a:lnSpc>
            </a:pPr>
            <a:r>
              <a:rPr lang="cs-CZ" sz="14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scroll</a:t>
            </a:r>
            <a:endParaRPr lang="cs-CZ" sz="1400"/>
          </a:p>
          <a:p>
            <a:pPr lvl="2">
              <a:lnSpc>
                <a:spcPct val="90000"/>
              </a:lnSpc>
            </a:pPr>
            <a:r>
              <a:rPr lang="cs-CZ" dirty="0"/>
              <a:t>obrázek roluje s dokumentem, tj. mění pozici vzhledem k průhledu, nikoli vzhledem k ostatním prvkům dokumentu</a:t>
            </a:r>
            <a:endParaRPr lang="cs-CZ"/>
          </a:p>
          <a:p>
            <a:pPr lvl="1">
              <a:lnSpc>
                <a:spcPct val="90000"/>
              </a:lnSpc>
            </a:pPr>
            <a:r>
              <a:rPr lang="cs-CZ" sz="1400" err="1"/>
              <a:t>fixed</a:t>
            </a:r>
            <a:endParaRPr lang="cs-CZ" sz="1400"/>
          </a:p>
          <a:p>
            <a:pPr lvl="2">
              <a:lnSpc>
                <a:spcPct val="90000"/>
              </a:lnSpc>
            </a:pPr>
            <a:r>
              <a:rPr lang="cs-CZ" dirty="0"/>
              <a:t>obrázek je fixován vzhledem k průhledu</a:t>
            </a:r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8278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background-</a:t>
            </a:r>
            <a:r>
              <a:rPr lang="cs-CZ" dirty="0" err="1"/>
              <a:t>position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100"/>
              <a:t>určuje počáteční polohu obrázku na pozadí</a:t>
            </a:r>
          </a:p>
          <a:p>
            <a:pPr>
              <a:lnSpc>
                <a:spcPct val="90000"/>
              </a:lnSpc>
            </a:pPr>
            <a:r>
              <a:rPr lang="cs-CZ" sz="11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100"/>
              <a:t>"procenta", "velikost"</a:t>
            </a:r>
          </a:p>
          <a:p>
            <a:pPr lvl="1">
              <a:lnSpc>
                <a:spcPct val="90000"/>
              </a:lnSpc>
            </a:pPr>
            <a:r>
              <a:rPr lang="cs-CZ" sz="1100"/>
              <a:t>top, center, </a:t>
            </a:r>
            <a:r>
              <a:rPr lang="cs-CZ" sz="1100" err="1"/>
              <a:t>bottom</a:t>
            </a:r>
            <a:r>
              <a:rPr lang="cs-CZ" sz="1100"/>
              <a:t>, </a:t>
            </a:r>
            <a:r>
              <a:rPr lang="cs-CZ" sz="1100" err="1"/>
              <a:t>left</a:t>
            </a:r>
            <a:r>
              <a:rPr lang="cs-CZ" sz="1100"/>
              <a:t>, </a:t>
            </a:r>
            <a:r>
              <a:rPr lang="cs-CZ" sz="1100" err="1"/>
              <a:t>inherit</a:t>
            </a:r>
            <a:endParaRPr lang="cs-CZ" sz="1100"/>
          </a:p>
          <a:p>
            <a:pPr>
              <a:lnSpc>
                <a:spcPct val="90000"/>
              </a:lnSpc>
            </a:pPr>
            <a:r>
              <a:rPr lang="cs-CZ" sz="11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100"/>
              <a:t>0% 0%</a:t>
            </a:r>
          </a:p>
          <a:p>
            <a:pPr>
              <a:lnSpc>
                <a:spcPct val="90000"/>
              </a:lnSpc>
            </a:pPr>
            <a:r>
              <a:rPr lang="cs-CZ" sz="11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100"/>
              <a:t>"procenta"</a:t>
            </a:r>
          </a:p>
          <a:p>
            <a:pPr lvl="2">
              <a:lnSpc>
                <a:spcPct val="90000"/>
              </a:lnSpc>
            </a:pPr>
            <a:r>
              <a:rPr lang="cs-CZ" sz="1100"/>
              <a:t>0% 0% - levý horní roh obrázku bude umístěn na levý horní roh hrany výplně boxu</a:t>
            </a:r>
          </a:p>
          <a:p>
            <a:pPr lvl="2">
              <a:lnSpc>
                <a:spcPct val="90000"/>
              </a:lnSpc>
            </a:pPr>
            <a:r>
              <a:rPr lang="cs-CZ" sz="1100"/>
              <a:t>100% 100% - pravý dolní roh obrázku bude umístěn na pravý dolní roh hrany výplně</a:t>
            </a:r>
          </a:p>
          <a:p>
            <a:pPr lvl="1">
              <a:lnSpc>
                <a:spcPct val="90000"/>
              </a:lnSpc>
            </a:pPr>
            <a:r>
              <a:rPr lang="cs-CZ" sz="1100"/>
              <a:t>"velikost"</a:t>
            </a:r>
          </a:p>
          <a:p>
            <a:pPr lvl="2">
              <a:lnSpc>
                <a:spcPct val="90000"/>
              </a:lnSpc>
            </a:pPr>
            <a:r>
              <a:rPr lang="cs-CZ" sz="1100"/>
              <a:t>př.: 10px 5px</a:t>
            </a:r>
          </a:p>
          <a:p>
            <a:pPr lvl="2">
              <a:lnSpc>
                <a:spcPct val="90000"/>
              </a:lnSpc>
            </a:pPr>
            <a:r>
              <a:rPr lang="cs-CZ" sz="1100"/>
              <a:t>levý horní roh obrázku bude posunut od levého horního rohu boxu o zadané hodnoty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4392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background-</a:t>
            </a:r>
            <a:r>
              <a:rPr lang="cs-CZ" dirty="0" err="1"/>
              <a:t>position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408781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cs-CZ" sz="1000" dirty="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000" dirty="0"/>
              <a:t>top </a:t>
            </a:r>
            <a:r>
              <a:rPr lang="cs-CZ" sz="1000" dirty="0" err="1"/>
              <a:t>left</a:t>
            </a:r>
            <a:r>
              <a:rPr lang="cs-CZ" sz="1000" dirty="0"/>
              <a:t> = </a:t>
            </a:r>
            <a:r>
              <a:rPr lang="cs-CZ" sz="1000" dirty="0" err="1"/>
              <a:t>left</a:t>
            </a:r>
            <a:r>
              <a:rPr lang="cs-CZ" sz="1000" dirty="0"/>
              <a:t> top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totéž jako 0% 0% </a:t>
            </a:r>
          </a:p>
          <a:p>
            <a:pPr lvl="1">
              <a:lnSpc>
                <a:spcPct val="90000"/>
              </a:lnSpc>
            </a:pPr>
            <a:r>
              <a:rPr lang="cs-CZ" sz="1000" dirty="0"/>
              <a:t>top, top center = center top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50% 0%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left</a:t>
            </a:r>
            <a:r>
              <a:rPr lang="cs-CZ" sz="1000" dirty="0"/>
              <a:t>, </a:t>
            </a:r>
            <a:r>
              <a:rPr lang="cs-CZ" sz="1000" dirty="0" err="1"/>
              <a:t>left</a:t>
            </a:r>
            <a:r>
              <a:rPr lang="cs-CZ" sz="1000" dirty="0"/>
              <a:t> center =center </a:t>
            </a:r>
            <a:r>
              <a:rPr lang="cs-CZ" sz="1000" dirty="0" err="1"/>
              <a:t>left</a:t>
            </a:r>
            <a:endParaRPr lang="cs-CZ" sz="1000" dirty="0"/>
          </a:p>
          <a:p>
            <a:pPr lvl="2">
              <a:lnSpc>
                <a:spcPct val="90000"/>
              </a:lnSpc>
            </a:pPr>
            <a:r>
              <a:rPr lang="cs-CZ" sz="1000" dirty="0"/>
              <a:t>0% 50%</a:t>
            </a:r>
          </a:p>
          <a:p>
            <a:pPr lvl="1">
              <a:lnSpc>
                <a:spcPct val="90000"/>
              </a:lnSpc>
            </a:pPr>
            <a:r>
              <a:rPr lang="cs-CZ" sz="1000" dirty="0"/>
              <a:t>center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50% 50%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right</a:t>
            </a:r>
            <a:r>
              <a:rPr lang="cs-CZ" sz="1000" dirty="0"/>
              <a:t>, </a:t>
            </a:r>
            <a:r>
              <a:rPr lang="cs-CZ" sz="1000" dirty="0" err="1"/>
              <a:t>right</a:t>
            </a:r>
            <a:r>
              <a:rPr lang="cs-CZ" sz="1000" dirty="0"/>
              <a:t> center = center </a:t>
            </a:r>
            <a:r>
              <a:rPr lang="cs-CZ" sz="1000" dirty="0" err="1"/>
              <a:t>right</a:t>
            </a:r>
            <a:endParaRPr lang="cs-CZ" sz="1000" dirty="0"/>
          </a:p>
          <a:p>
            <a:pPr lvl="2">
              <a:lnSpc>
                <a:spcPct val="90000"/>
              </a:lnSpc>
            </a:pPr>
            <a:r>
              <a:rPr lang="cs-CZ" sz="1000" dirty="0"/>
              <a:t>100% 50%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bottom</a:t>
            </a:r>
            <a:r>
              <a:rPr lang="cs-CZ" sz="1000" dirty="0"/>
              <a:t>, </a:t>
            </a:r>
            <a:r>
              <a:rPr lang="cs-CZ" sz="1000" dirty="0" err="1"/>
              <a:t>bottom</a:t>
            </a:r>
            <a:r>
              <a:rPr lang="cs-CZ" sz="1000" dirty="0"/>
              <a:t> center = center </a:t>
            </a:r>
            <a:r>
              <a:rPr lang="cs-CZ" sz="1000" dirty="0" err="1"/>
              <a:t>bottom</a:t>
            </a:r>
            <a:endParaRPr lang="cs-CZ" sz="1000" dirty="0"/>
          </a:p>
          <a:p>
            <a:pPr lvl="2">
              <a:lnSpc>
                <a:spcPct val="90000"/>
              </a:lnSpc>
            </a:pPr>
            <a:r>
              <a:rPr lang="cs-CZ" sz="1000" dirty="0"/>
              <a:t>50% 100%</a:t>
            </a:r>
          </a:p>
          <a:p>
            <a:pPr lvl="1">
              <a:lnSpc>
                <a:spcPct val="90000"/>
              </a:lnSpc>
            </a:pPr>
            <a:r>
              <a:rPr lang="cs-CZ" sz="1000" dirty="0"/>
              <a:t> ...</a:t>
            </a:r>
          </a:p>
          <a:p>
            <a:pPr>
              <a:lnSpc>
                <a:spcPct val="90000"/>
              </a:lnSpc>
            </a:pPr>
            <a:r>
              <a:rPr lang="cs-CZ" sz="1000" dirty="0"/>
              <a:t>př.: </a:t>
            </a:r>
            <a:r>
              <a:rPr lang="cs-CZ" sz="1000" dirty="0">
                <a:hlinkClick r:id="rId2" action="ppaction://hlinkfile"/>
              </a:rPr>
              <a:t>background-fixed.html</a:t>
            </a:r>
            <a:r>
              <a:rPr lang="cs-CZ" sz="1000" dirty="0"/>
              <a:t>, </a:t>
            </a:r>
            <a:r>
              <a:rPr lang="cs-CZ" sz="1000" dirty="0">
                <a:hlinkClick r:id="rId3" action="ppaction://hlinkfile"/>
              </a:rPr>
              <a:t>background-scroll.html</a:t>
            </a:r>
            <a:endParaRPr lang="cs-CZ" sz="10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6802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Vícenásobná pozadí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můžeme definovat více obrázků na pozadí</a:t>
            </a:r>
          </a:p>
          <a:p>
            <a:r>
              <a:rPr lang="cs-CZ" dirty="0"/>
              <a:t>jednotlivé obrázky oddělujeme čárkou</a:t>
            </a:r>
          </a:p>
          <a:p>
            <a:r>
              <a:rPr lang="cs-CZ" dirty="0"/>
              <a:t>př.:</a:t>
            </a:r>
          </a:p>
          <a:p>
            <a:pPr lvl="1"/>
            <a:r>
              <a:rPr lang="cs-CZ" dirty="0"/>
              <a:t>background-image: </a:t>
            </a:r>
            <a:r>
              <a:rPr lang="cs-CZ" dirty="0" err="1"/>
              <a:t>url</a:t>
            </a:r>
            <a:r>
              <a:rPr lang="cs-CZ" dirty="0"/>
              <a:t>(obrazek1.png), </a:t>
            </a:r>
            <a:r>
              <a:rPr lang="cs-CZ" dirty="0" err="1"/>
              <a:t>url</a:t>
            </a:r>
            <a:r>
              <a:rPr lang="cs-CZ" dirty="0"/>
              <a:t>(obrazek2.png)</a:t>
            </a:r>
          </a:p>
          <a:p>
            <a:pPr lvl="1"/>
            <a:r>
              <a:rPr lang="cs-CZ" dirty="0"/>
              <a:t>obrazek1.png bude umístěn nad obrazek2.png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9910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Vícenásobná pozadí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upravena i background-</a:t>
            </a:r>
            <a:r>
              <a:rPr lang="cs-CZ" dirty="0" err="1"/>
              <a:t>position</a:t>
            </a:r>
            <a:endParaRPr lang="cs-CZ" dirty="0"/>
          </a:p>
          <a:p>
            <a:r>
              <a:rPr lang="cs-CZ" dirty="0"/>
              <a:t>můžeme definovat pozice pro každý obrázek</a:t>
            </a:r>
          </a:p>
          <a:p>
            <a:r>
              <a:rPr lang="cs-CZ" dirty="0"/>
              <a:t>pozici každého obrázku oddělujeme čárkou</a:t>
            </a:r>
          </a:p>
          <a:p>
            <a:r>
              <a:rPr lang="cs-CZ" dirty="0"/>
              <a:t>pokud nedefinujeme – obrázky se zobrazují z levého horního rohu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6326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Background-</a:t>
            </a:r>
            <a:r>
              <a:rPr lang="cs-CZ" dirty="0" err="1"/>
              <a:t>size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měníme velikost obrázku</a:t>
            </a:r>
          </a:p>
          <a:p>
            <a:r>
              <a:rPr lang="cs-CZ" dirty="0"/>
              <a:t>hodnoty:</a:t>
            </a:r>
          </a:p>
          <a:p>
            <a:pPr lvl="1"/>
            <a:r>
              <a:rPr lang="cs-CZ" dirty="0" err="1"/>
              <a:t>cover</a:t>
            </a:r>
            <a:r>
              <a:rPr lang="cs-CZ" dirty="0"/>
              <a:t> – obrázek vyplní celou plochu</a:t>
            </a:r>
          </a:p>
          <a:p>
            <a:pPr lvl="1"/>
            <a:r>
              <a:rPr lang="cs-CZ" dirty="0" err="1"/>
              <a:t>contain</a:t>
            </a:r>
            <a:r>
              <a:rPr lang="cs-CZ" dirty="0"/>
              <a:t> – obrázek se zobrazí celý</a:t>
            </a:r>
          </a:p>
          <a:p>
            <a:pPr lvl="1"/>
            <a:r>
              <a:rPr lang="cs-CZ" dirty="0"/>
              <a:t>rozměry – vertikální horizontální </a:t>
            </a:r>
          </a:p>
          <a:p>
            <a:r>
              <a:rPr lang="cs-CZ" dirty="0"/>
              <a:t>pří více obrázcích: jednotlivé definice oddělujeme čárkou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9009910"/>
      </p:ext>
    </p:extLst>
  </p:cSld>
  <p:clrMapOvr>
    <a:masterClrMapping/>
  </p:clrMapOvr>
</p:sld>
</file>

<file path=ppt/theme/theme1.xml><?xml version="1.0" encoding="utf-8"?>
<a:theme xmlns:a="http://schemas.openxmlformats.org/drawingml/2006/main" name="1_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2_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1301</Words>
  <Application>Microsoft Office PowerPoint</Application>
  <PresentationFormat>Širokoúhlá obrazovka</PresentationFormat>
  <Paragraphs>267</Paragraphs>
  <Slides>26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26</vt:i4>
      </vt:variant>
    </vt:vector>
  </HeadingPairs>
  <TitlesOfParts>
    <vt:vector size="31" baseType="lpstr">
      <vt:lpstr>Arial</vt:lpstr>
      <vt:lpstr>Trebuchet MS</vt:lpstr>
      <vt:lpstr>Wingdings 3</vt:lpstr>
      <vt:lpstr>1_Fazeta</vt:lpstr>
      <vt:lpstr>2_Fazeta</vt:lpstr>
      <vt:lpstr>BGWE1</vt:lpstr>
      <vt:lpstr>Obsah přednášky</vt:lpstr>
      <vt:lpstr>Vlastnost color</vt:lpstr>
      <vt:lpstr>Neprůhlednost barvy</vt:lpstr>
      <vt:lpstr>Vlastnost font-family</vt:lpstr>
      <vt:lpstr>Vlastnost font-size</vt:lpstr>
      <vt:lpstr>Vlastnost text-align</vt:lpstr>
      <vt:lpstr>Vlastnost text-indent</vt:lpstr>
      <vt:lpstr>Vlastnost font-weight</vt:lpstr>
      <vt:lpstr>Vlastnost font-style</vt:lpstr>
      <vt:lpstr>Vlastnost font-variant</vt:lpstr>
      <vt:lpstr>Vlastnost letter-spacing</vt:lpstr>
      <vt:lpstr>Vlastnost text-decoration</vt:lpstr>
      <vt:lpstr>text-decoration-line</vt:lpstr>
      <vt:lpstr>text-decoration-color</vt:lpstr>
      <vt:lpstr>text-decoration-style</vt:lpstr>
      <vt:lpstr>text-decoration-skip-ink</vt:lpstr>
      <vt:lpstr>Vlastnost background-color</vt:lpstr>
      <vt:lpstr>Vlastnost background-image</vt:lpstr>
      <vt:lpstr>Vlastnost background-repeat</vt:lpstr>
      <vt:lpstr>Vlastnost background-attachment</vt:lpstr>
      <vt:lpstr>Vlastnost background-position</vt:lpstr>
      <vt:lpstr>Vlastnost background-position</vt:lpstr>
      <vt:lpstr>Vícenásobná pozadí</vt:lpstr>
      <vt:lpstr>Vícenásobná pozadí</vt:lpstr>
      <vt:lpstr>Background-size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2022-10-03T16:47:44Z</dcterms:created>
  <dcterms:modified xsi:type="dcterms:W3CDTF">2023-10-22T16:44:40Z</dcterms:modified>
</cp:coreProperties>
</file>