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08" r:id="rId1"/>
  </p:sldMasterIdLst>
  <p:sldIdLst>
    <p:sldId id="256" r:id="rId2"/>
    <p:sldId id="257" r:id="rId3"/>
    <p:sldId id="259" r:id="rId4"/>
    <p:sldId id="260" r:id="rId5"/>
    <p:sldId id="272" r:id="rId6"/>
    <p:sldId id="264" r:id="rId7"/>
    <p:sldId id="265" r:id="rId8"/>
    <p:sldId id="266" r:id="rId9"/>
    <p:sldId id="267" r:id="rId10"/>
    <p:sldId id="268" r:id="rId11"/>
    <p:sldId id="271" r:id="rId12"/>
    <p:sldId id="273" r:id="rId13"/>
    <p:sldId id="274" r:id="rId14"/>
    <p:sldId id="26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  <a:srgbClr val="42D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>
      <p:cViewPr varScale="1">
        <p:scale>
          <a:sx n="111" d="100"/>
          <a:sy n="111" d="100"/>
        </p:scale>
        <p:origin x="786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818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466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759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709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815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072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564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669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433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357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0911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162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8165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02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2739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24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907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priklad-nadpisy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priklad-odstavce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priklad-zvyrazneni_textu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priklad-obrazky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priklad-odkazy.html" TargetMode="External"/><Relationship Id="rId2" Type="http://schemas.openxmlformats.org/officeDocument/2006/relationships/hyperlink" Target="http://adresa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priklad-kotva.html" TargetMode="External"/><Relationship Id="rId2" Type="http://schemas.openxmlformats.org/officeDocument/2006/relationships/hyperlink" Target="priklad-odkazy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priklad-komentar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9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Nadpisy, odstavce,  odkazy, …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Nadpisy</a:t>
            </a:r>
          </a:p>
          <a:p>
            <a:r>
              <a:rPr lang="cs-CZ" dirty="0"/>
              <a:t>Odstavce, zalamování řádku</a:t>
            </a:r>
          </a:p>
          <a:p>
            <a:r>
              <a:rPr lang="cs-CZ" dirty="0"/>
              <a:t>Zvýraznění textu</a:t>
            </a:r>
          </a:p>
          <a:p>
            <a:r>
              <a:rPr lang="cs-CZ" dirty="0"/>
              <a:t>Obrázky</a:t>
            </a:r>
          </a:p>
          <a:p>
            <a:r>
              <a:rPr lang="cs-CZ" dirty="0"/>
              <a:t>Odkazy</a:t>
            </a:r>
          </a:p>
          <a:p>
            <a:r>
              <a:rPr lang="cs-CZ" dirty="0"/>
              <a:t>Bloky, označené části řádku</a:t>
            </a:r>
          </a:p>
          <a:p>
            <a:r>
              <a:rPr lang="cs-CZ" dirty="0"/>
              <a:t>Komentáře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Nadpisy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 html je definováno 6 úrovní nadpisů</a:t>
            </a:r>
          </a:p>
          <a:p>
            <a:r>
              <a:rPr lang="pt-BR" dirty="0">
                <a:solidFill>
                  <a:srgbClr val="00B0F0"/>
                </a:solidFill>
              </a:rPr>
              <a:t>&lt;</a:t>
            </a:r>
            <a:r>
              <a:rPr lang="pt-BR" dirty="0">
                <a:solidFill>
                  <a:srgbClr val="840084"/>
                </a:solidFill>
              </a:rPr>
              <a:t>h1</a:t>
            </a:r>
            <a:r>
              <a:rPr lang="pt-BR" dirty="0">
                <a:solidFill>
                  <a:srgbClr val="00B0F0"/>
                </a:solidFill>
              </a:rPr>
              <a:t>&gt;&lt;/</a:t>
            </a:r>
            <a:r>
              <a:rPr lang="pt-BR" dirty="0">
                <a:solidFill>
                  <a:srgbClr val="840084"/>
                </a:solidFill>
              </a:rPr>
              <a:t>h1</a:t>
            </a:r>
            <a:r>
              <a:rPr lang="pt-BR" dirty="0">
                <a:solidFill>
                  <a:srgbClr val="00B0F0"/>
                </a:solidFill>
              </a:rPr>
              <a:t>&gt;</a:t>
            </a:r>
            <a:r>
              <a:rPr lang="pt-BR" dirty="0"/>
              <a:t> </a:t>
            </a:r>
            <a:r>
              <a:rPr lang="cs-CZ" dirty="0"/>
              <a:t>- nadpis 1. úrovně – nejvyšší</a:t>
            </a:r>
          </a:p>
          <a:p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h2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h2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h3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h3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h4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h4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,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h5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h5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- nadpisy 2. – 5. úrovně</a:t>
            </a:r>
          </a:p>
          <a:p>
            <a:r>
              <a:rPr lang="pt-BR" dirty="0">
                <a:solidFill>
                  <a:srgbClr val="00B0F0"/>
                </a:solidFill>
              </a:rPr>
              <a:t>&lt;</a:t>
            </a:r>
            <a:r>
              <a:rPr lang="pt-BR" dirty="0">
                <a:solidFill>
                  <a:srgbClr val="840084"/>
                </a:solidFill>
              </a:rPr>
              <a:t>h6</a:t>
            </a:r>
            <a:r>
              <a:rPr lang="pt-BR" dirty="0">
                <a:solidFill>
                  <a:srgbClr val="00B0F0"/>
                </a:solidFill>
              </a:rPr>
              <a:t>&gt;&lt;/</a:t>
            </a:r>
            <a:r>
              <a:rPr lang="pt-BR" dirty="0">
                <a:solidFill>
                  <a:srgbClr val="840084"/>
                </a:solidFill>
              </a:rPr>
              <a:t>h6</a:t>
            </a:r>
            <a:r>
              <a:rPr lang="pt-BR" dirty="0">
                <a:solidFill>
                  <a:srgbClr val="00B0F0"/>
                </a:solidFill>
              </a:rPr>
              <a:t>&gt;</a:t>
            </a:r>
            <a:r>
              <a:rPr lang="cs-CZ" dirty="0"/>
              <a:t> - nadpis 6. úrovně - nejnižší</a:t>
            </a:r>
            <a:endParaRPr lang="pt-BR" dirty="0"/>
          </a:p>
          <a:p>
            <a:r>
              <a:rPr lang="pt-BR" dirty="0"/>
              <a:t>párové tagy,</a:t>
            </a:r>
            <a:r>
              <a:rPr lang="cs-CZ" dirty="0"/>
              <a:t> při zadávání nadpisů se musí uvést jak počáteční, tak koncový tag</a:t>
            </a:r>
          </a:p>
          <a:p>
            <a:r>
              <a:rPr lang="cs-CZ" dirty="0"/>
              <a:t>př.: </a:t>
            </a:r>
            <a:r>
              <a:rPr lang="cs-CZ" dirty="0">
                <a:hlinkClick r:id="rId2" action="ppaction://hlinkfile"/>
              </a:rPr>
              <a:t>priklad-nadpisy.html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Odstavce, zalamování řádku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Odstavce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1"/>
            <a:r>
              <a:rPr lang="cs-CZ" dirty="0"/>
              <a:t>párový tag, koncový tag nemusí být uveden</a:t>
            </a:r>
          </a:p>
          <a:p>
            <a:r>
              <a:rPr lang="cs-CZ" dirty="0"/>
              <a:t>Zalamování řádku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br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1"/>
            <a:r>
              <a:rPr lang="cs-CZ" dirty="0"/>
              <a:t>nepárový tag, bez obsahu</a:t>
            </a:r>
          </a:p>
          <a:p>
            <a:r>
              <a:rPr lang="cs-CZ" dirty="0"/>
              <a:t>př.: </a:t>
            </a:r>
            <a:r>
              <a:rPr lang="cs-CZ" dirty="0">
                <a:hlinkClick r:id="rId2" action="ppaction://hlinkfile"/>
              </a:rPr>
              <a:t>priklad-odstavce.html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CBF96D-56F6-41FF-AD97-27C99FBE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Zvýraznění textu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C4431E-8653-4D0F-9A8C-DDEDAA584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327" y="1884382"/>
            <a:ext cx="8470898" cy="44367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strong</a:t>
            </a:r>
            <a:r>
              <a:rPr lang="cs-CZ" sz="1400" dirty="0">
                <a:solidFill>
                  <a:srgbClr val="00B0F0"/>
                </a:solidFill>
              </a:rPr>
              <a:t>&gt;&lt;/</a:t>
            </a:r>
            <a:r>
              <a:rPr lang="cs-CZ" sz="1400" dirty="0" err="1">
                <a:solidFill>
                  <a:srgbClr val="840084"/>
                </a:solidFill>
              </a:rPr>
              <a:t>strong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párový tag, koncový tag musí být uveden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důležitý text</a:t>
            </a:r>
          </a:p>
          <a:p>
            <a:pPr>
              <a:lnSpc>
                <a:spcPct val="90000"/>
              </a:lnSpc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em</a:t>
            </a:r>
            <a:r>
              <a:rPr lang="cs-CZ" sz="1400" dirty="0">
                <a:solidFill>
                  <a:srgbClr val="00B0F0"/>
                </a:solidFill>
              </a:rPr>
              <a:t>&gt;&lt;/</a:t>
            </a:r>
            <a:r>
              <a:rPr lang="cs-CZ" sz="1400" dirty="0" err="1">
                <a:solidFill>
                  <a:srgbClr val="840084"/>
                </a:solidFill>
              </a:rPr>
              <a:t>em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párový tag, koncový tag musí být uveden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mírný důraz</a:t>
            </a:r>
          </a:p>
          <a:p>
            <a:pPr>
              <a:lnSpc>
                <a:spcPct val="90000"/>
              </a:lnSpc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b</a:t>
            </a:r>
            <a:r>
              <a:rPr lang="cs-CZ" sz="1400" dirty="0">
                <a:solidFill>
                  <a:srgbClr val="00B0F0"/>
                </a:solidFill>
              </a:rPr>
              <a:t>&gt;&lt;/</a:t>
            </a:r>
            <a:r>
              <a:rPr lang="cs-CZ" sz="1400" dirty="0">
                <a:solidFill>
                  <a:srgbClr val="840084"/>
                </a:solidFill>
              </a:rPr>
              <a:t>b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párový tag, koncový tag musí být uveden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část textu, na kterou chceme upoutat pozornost, ale bez důrazu</a:t>
            </a:r>
          </a:p>
          <a:p>
            <a:pPr>
              <a:lnSpc>
                <a:spcPct val="90000"/>
              </a:lnSpc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i</a:t>
            </a:r>
            <a:r>
              <a:rPr lang="cs-CZ" sz="1400" dirty="0">
                <a:solidFill>
                  <a:srgbClr val="00B0F0"/>
                </a:solidFill>
              </a:rPr>
              <a:t>&gt;&lt;/</a:t>
            </a:r>
            <a:r>
              <a:rPr lang="cs-CZ" sz="1400" dirty="0">
                <a:solidFill>
                  <a:srgbClr val="840084"/>
                </a:solidFill>
              </a:rPr>
              <a:t>i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párový tag, koncový tag musí být uveden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část textu vyjadřující názor, postoj, ..</a:t>
            </a:r>
          </a:p>
          <a:p>
            <a:pPr>
              <a:lnSpc>
                <a:spcPct val="90000"/>
              </a:lnSpc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strong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 a 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em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 - syntezátor hlasu mění parametry syntézy (hlasitost, výška, rychlost)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př.: </a:t>
            </a:r>
            <a:r>
              <a:rPr lang="cs-CZ" sz="1400" dirty="0">
                <a:hlinkClick r:id="rId2" action="ppaction://hlinkfile"/>
              </a:rPr>
              <a:t>priklad-zvyrazneni_textu.html</a:t>
            </a:r>
            <a:endParaRPr lang="cs-CZ" sz="14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1419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Obrázky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img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- HTML</a:t>
            </a:r>
          </a:p>
          <a:p>
            <a:r>
              <a:rPr lang="cs-CZ" dirty="0"/>
              <a:t>nepárový </a:t>
            </a:r>
            <a:r>
              <a:rPr lang="cs-CZ" dirty="0" err="1"/>
              <a:t>tag</a:t>
            </a:r>
            <a:endParaRPr lang="cs-CZ" dirty="0"/>
          </a:p>
          <a:p>
            <a:r>
              <a:rPr lang="cs-CZ" dirty="0"/>
              <a:t>parametry:</a:t>
            </a:r>
          </a:p>
          <a:p>
            <a:pPr lvl="1"/>
            <a:r>
              <a:rPr lang="cs-CZ" dirty="0" err="1">
                <a:solidFill>
                  <a:srgbClr val="42D0A2"/>
                </a:solidFill>
              </a:rPr>
              <a:t>src</a:t>
            </a:r>
            <a:r>
              <a:rPr lang="cs-CZ" dirty="0"/>
              <a:t> – adresa souboru obrázku</a:t>
            </a:r>
          </a:p>
          <a:p>
            <a:pPr lvl="1"/>
            <a:r>
              <a:rPr lang="cs-CZ" dirty="0">
                <a:solidFill>
                  <a:srgbClr val="42D0A2"/>
                </a:solidFill>
              </a:rPr>
              <a:t>alt</a:t>
            </a:r>
            <a:r>
              <a:rPr lang="cs-CZ" dirty="0"/>
              <a:t> – alternativní text pro případ, že se obrázek nezobrazí</a:t>
            </a:r>
          </a:p>
          <a:p>
            <a:r>
              <a:rPr lang="cs-CZ" dirty="0"/>
              <a:t>př: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img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src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obrazek.gif</a:t>
            </a:r>
            <a:r>
              <a:rPr lang="cs-CZ" dirty="0"/>
              <a:t>" </a:t>
            </a:r>
            <a:r>
              <a:rPr lang="cs-CZ" dirty="0">
                <a:solidFill>
                  <a:srgbClr val="42D0A2"/>
                </a:solidFill>
              </a:rPr>
              <a:t>alt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Náš první vložený obrázek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r>
              <a:rPr lang="cs-CZ" dirty="0"/>
              <a:t>př.: </a:t>
            </a:r>
            <a:r>
              <a:rPr lang="cs-CZ" dirty="0">
                <a:hlinkClick r:id="rId2" action="ppaction://hlinkfile"/>
              </a:rPr>
              <a:t>priklad-obrazky.html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Obrázky - doporučení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formát: </a:t>
            </a:r>
            <a:r>
              <a:rPr lang="cs-CZ" dirty="0" err="1"/>
              <a:t>gif</a:t>
            </a:r>
            <a:r>
              <a:rPr lang="cs-CZ" dirty="0"/>
              <a:t>, </a:t>
            </a:r>
            <a:r>
              <a:rPr lang="cs-CZ" dirty="0" err="1"/>
              <a:t>jpeg</a:t>
            </a:r>
            <a:r>
              <a:rPr lang="cs-CZ" dirty="0"/>
              <a:t>, </a:t>
            </a:r>
            <a:r>
              <a:rPr lang="cs-CZ" dirty="0" err="1"/>
              <a:t>png</a:t>
            </a:r>
            <a:endParaRPr lang="cs-CZ" dirty="0"/>
          </a:p>
          <a:p>
            <a:r>
              <a:rPr lang="cs-CZ" dirty="0"/>
              <a:t>velikost souboru: čím menší, tím rychlejší načítání</a:t>
            </a:r>
          </a:p>
          <a:p>
            <a:r>
              <a:rPr lang="cs-CZ" dirty="0" err="1"/>
              <a:t>fotogalerie</a:t>
            </a:r>
            <a:r>
              <a:rPr lang="cs-CZ" dirty="0"/>
              <a:t>: vytvořit </a:t>
            </a:r>
            <a:r>
              <a:rPr lang="cs-CZ" dirty="0" err="1"/>
              <a:t>náhledové</a:t>
            </a:r>
            <a:r>
              <a:rPr lang="cs-CZ" dirty="0"/>
              <a:t> snímky (rozměry např. 128 x 96 </a:t>
            </a:r>
            <a:r>
              <a:rPr lang="cs-CZ" dirty="0" err="1"/>
              <a:t>px</a:t>
            </a:r>
            <a:r>
              <a:rPr lang="cs-CZ" dirty="0"/>
              <a:t>) a ty použít jako odkazy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Odkazy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a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a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r>
              <a:rPr lang="cs-CZ" dirty="0"/>
              <a:t>párový </a:t>
            </a:r>
            <a:r>
              <a:rPr lang="cs-CZ" dirty="0" err="1"/>
              <a:t>tag</a:t>
            </a:r>
            <a:endParaRPr lang="cs-CZ" dirty="0"/>
          </a:p>
          <a:p>
            <a:r>
              <a:rPr lang="cs-CZ" dirty="0"/>
              <a:t>parametry</a:t>
            </a:r>
          </a:p>
          <a:p>
            <a:pPr lvl="1"/>
            <a:r>
              <a:rPr lang="cs-CZ" dirty="0" err="1">
                <a:solidFill>
                  <a:srgbClr val="42D0A2"/>
                </a:solidFill>
              </a:rPr>
              <a:t>href</a:t>
            </a:r>
            <a:r>
              <a:rPr lang="cs-CZ" dirty="0"/>
              <a:t> – adresa umístění web. stránky</a:t>
            </a:r>
          </a:p>
          <a:p>
            <a:pPr lvl="1"/>
            <a:r>
              <a:rPr lang="cs-CZ" dirty="0" err="1">
                <a:solidFill>
                  <a:srgbClr val="42D0A2"/>
                </a:solidFill>
              </a:rPr>
              <a:t>name</a:t>
            </a:r>
            <a:r>
              <a:rPr lang="cs-CZ" dirty="0"/>
              <a:t> – jmenný odkaz (kotva)</a:t>
            </a:r>
          </a:p>
          <a:p>
            <a:pPr lvl="1"/>
            <a:r>
              <a:rPr lang="cs-CZ" dirty="0" err="1">
                <a:solidFill>
                  <a:srgbClr val="42D0A2"/>
                </a:solidFill>
              </a:rPr>
              <a:t>target</a:t>
            </a:r>
            <a:r>
              <a:rPr lang="cs-CZ" dirty="0"/>
              <a:t> – okno, kde se odkaz otevře</a:t>
            </a:r>
          </a:p>
          <a:p>
            <a:r>
              <a:rPr lang="cs-CZ" dirty="0"/>
              <a:t>př.: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a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href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http://www.uhk.cz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UHK</a:t>
            </a:r>
            <a:r>
              <a:rPr lang="cs-CZ" dirty="0">
                <a:solidFill>
                  <a:srgbClr val="00B0F0"/>
                </a:solidFill>
              </a:rPr>
              <a:t>&lt;/</a:t>
            </a:r>
            <a:r>
              <a:rPr lang="cs-CZ" dirty="0">
                <a:solidFill>
                  <a:srgbClr val="840084"/>
                </a:solidFill>
              </a:rPr>
              <a:t>a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Odkazy – parametr </a:t>
            </a:r>
            <a:r>
              <a:rPr lang="cs-CZ" dirty="0" err="1"/>
              <a:t>href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hodnoty:</a:t>
            </a:r>
          </a:p>
          <a:p>
            <a:pPr lvl="1"/>
            <a:r>
              <a:rPr lang="cs-CZ" dirty="0">
                <a:hlinkClick r:id="rId2"/>
              </a:rPr>
              <a:t>http://adresa</a:t>
            </a:r>
            <a:r>
              <a:rPr lang="cs-CZ" dirty="0"/>
              <a:t> – pokud odkazujeme mimo náš web (na jiné než naše stránky)</a:t>
            </a:r>
          </a:p>
          <a:p>
            <a:pPr lvl="1"/>
            <a:r>
              <a:rPr lang="cs-CZ" dirty="0"/>
              <a:t>mailto:e-mailová adresa – zadání e-mailové adresy; po kliknutí se otevře program pro práci s e-mailem (např. Outlook, </a:t>
            </a:r>
            <a:r>
              <a:rPr lang="cs-CZ" dirty="0" err="1"/>
              <a:t>Thunderbird</a:t>
            </a:r>
            <a:r>
              <a:rPr lang="cs-CZ" dirty="0"/>
              <a:t>, ...)</a:t>
            </a:r>
          </a:p>
          <a:p>
            <a:r>
              <a:rPr lang="cs-CZ" dirty="0"/>
              <a:t>př. : </a:t>
            </a:r>
            <a:r>
              <a:rPr lang="cs-CZ" dirty="0" err="1">
                <a:hlinkClick r:id="rId3" action="ppaction://hlinkfile"/>
              </a:rPr>
              <a:t>priklad</a:t>
            </a:r>
            <a:r>
              <a:rPr lang="cs-CZ" dirty="0">
                <a:hlinkClick r:id="rId3" action="ppaction://hlinkfile"/>
              </a:rPr>
              <a:t>-odkazy.</a:t>
            </a:r>
            <a:r>
              <a:rPr lang="cs-CZ" dirty="0" err="1">
                <a:hlinkClick r:id="rId3" action="ppaction://hlinkfile"/>
              </a:rPr>
              <a:t>html</a:t>
            </a:r>
            <a:endParaRPr lang="cs-CZ" dirty="0"/>
          </a:p>
          <a:p>
            <a:pPr lvl="1"/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Odkazy – parametr </a:t>
            </a:r>
            <a:r>
              <a:rPr lang="cs-CZ" dirty="0" err="1"/>
              <a:t>name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častěji bývá označován jako jmenný odkaz nebo kotva</a:t>
            </a:r>
          </a:p>
          <a:p>
            <a:pPr lvl="1"/>
            <a:r>
              <a:rPr lang="cs-CZ" dirty="0"/>
              <a:t>odkaz:</a:t>
            </a:r>
          </a:p>
          <a:p>
            <a:pPr lvl="2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a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href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stranka.html#</a:t>
            </a:r>
            <a:r>
              <a:rPr lang="cs-CZ" dirty="0" err="1">
                <a:solidFill>
                  <a:srgbClr val="FFC000"/>
                </a:solidFill>
              </a:rPr>
              <a:t>kotva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Kotva</a:t>
            </a:r>
            <a:r>
              <a:rPr lang="cs-CZ" dirty="0">
                <a:solidFill>
                  <a:srgbClr val="00B0F0"/>
                </a:solidFill>
              </a:rPr>
              <a:t>&lt;/</a:t>
            </a:r>
            <a:r>
              <a:rPr lang="cs-CZ" dirty="0">
                <a:solidFill>
                  <a:srgbClr val="840084"/>
                </a:solidFill>
              </a:rPr>
              <a:t>a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1"/>
            <a:r>
              <a:rPr lang="cs-CZ" dirty="0"/>
              <a:t>na stránce potom bude na místě, kam se má stránka po klepnutí na odkaz nastavit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a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name</a:t>
            </a:r>
            <a:r>
              <a:rPr lang="cs-CZ" dirty="0"/>
              <a:t>="</a:t>
            </a:r>
            <a:r>
              <a:rPr lang="cs-CZ" dirty="0">
                <a:solidFill>
                  <a:srgbClr val="FFC000"/>
                </a:solidFill>
              </a:rPr>
              <a:t>kotva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Kotva</a:t>
            </a:r>
            <a:r>
              <a:rPr lang="cs-CZ" dirty="0">
                <a:solidFill>
                  <a:srgbClr val="00B0F0"/>
                </a:solidFill>
              </a:rPr>
              <a:t>&lt;/</a:t>
            </a:r>
            <a:r>
              <a:rPr lang="cs-CZ" dirty="0">
                <a:solidFill>
                  <a:srgbClr val="840084"/>
                </a:solidFill>
              </a:rPr>
              <a:t>a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(případně použít parametr id s hodnotou za #)</a:t>
            </a:r>
          </a:p>
          <a:p>
            <a:r>
              <a:rPr lang="cs-CZ" dirty="0"/>
              <a:t>př.: </a:t>
            </a:r>
            <a:r>
              <a:rPr lang="cs-CZ" dirty="0" err="1">
                <a:hlinkClick r:id="rId2" action="ppaction://hlinkfile"/>
              </a:rPr>
              <a:t>priklad</a:t>
            </a:r>
            <a:r>
              <a:rPr lang="cs-CZ" dirty="0">
                <a:hlinkClick r:id="rId2" action="ppaction://hlinkfile"/>
              </a:rPr>
              <a:t>-odkazy.</a:t>
            </a:r>
            <a:r>
              <a:rPr lang="cs-CZ" dirty="0" err="1">
                <a:hlinkClick r:id="rId2" action="ppaction://hlinkfile"/>
              </a:rPr>
              <a:t>html</a:t>
            </a:r>
            <a:r>
              <a:rPr lang="cs-CZ" dirty="0"/>
              <a:t>, </a:t>
            </a:r>
            <a:r>
              <a:rPr lang="cs-CZ" dirty="0" err="1">
                <a:hlinkClick r:id="rId3" action="ppaction://hlinkfile"/>
              </a:rPr>
              <a:t>priklad</a:t>
            </a:r>
            <a:r>
              <a:rPr lang="cs-CZ" dirty="0">
                <a:hlinkClick r:id="rId3" action="ppaction://hlinkfile"/>
              </a:rPr>
              <a:t>-kotva.</a:t>
            </a:r>
            <a:r>
              <a:rPr lang="cs-CZ" dirty="0" err="1">
                <a:hlinkClick r:id="rId3" action="ppaction://hlinkfile"/>
              </a:rPr>
              <a:t>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Odkazy – parametr </a:t>
            </a:r>
            <a:r>
              <a:rPr lang="cs-CZ" dirty="0" err="1"/>
              <a:t>target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přesměruje odkaz do specifického okna prohlížeče</a:t>
            </a:r>
          </a:p>
          <a:p>
            <a:r>
              <a:rPr lang="cs-CZ" dirty="0"/>
              <a:t>hodnoty parametru:</a:t>
            </a:r>
          </a:p>
          <a:p>
            <a:pPr lvl="1"/>
            <a:r>
              <a:rPr lang="cs-CZ" dirty="0"/>
              <a:t>_</a:t>
            </a:r>
            <a:r>
              <a:rPr lang="cs-CZ" dirty="0" err="1"/>
              <a:t>blank</a:t>
            </a:r>
            <a:r>
              <a:rPr lang="cs-CZ" dirty="0"/>
              <a:t> – nové okno</a:t>
            </a:r>
          </a:p>
          <a:p>
            <a:pPr lvl="1"/>
            <a:r>
              <a:rPr lang="cs-CZ" dirty="0"/>
              <a:t>jméno okna – rozdíl oproti _</a:t>
            </a:r>
            <a:r>
              <a:rPr lang="cs-CZ" dirty="0" err="1"/>
              <a:t>blank</a:t>
            </a:r>
            <a:r>
              <a:rPr lang="cs-CZ" dirty="0"/>
              <a:t> je ten, že při použití _</a:t>
            </a:r>
            <a:r>
              <a:rPr lang="cs-CZ" dirty="0" err="1"/>
              <a:t>blank</a:t>
            </a:r>
            <a:r>
              <a:rPr lang="cs-CZ" dirty="0"/>
              <a:t> se otevře vždy nové okno, zatímco při použití „jméno okna“ se otevře jenom poprvé a další odkazy se otevírají v tom daném okně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6FB3BA0-046E-3356-F413-4F084D745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Označení části stránky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EB1F8F0-FAFF-4EBB-EF74-DD6847DC5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div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div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r>
              <a:rPr lang="cs-CZ" dirty="0"/>
              <a:t>párový tag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8682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D997A1D-B49D-04D5-A218-575650313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Označení části textu (odstavce, ...)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1107EC-AA57-2550-6C68-A5DA6DF05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span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 err="1">
                <a:solidFill>
                  <a:srgbClr val="840084"/>
                </a:solidFill>
              </a:rPr>
              <a:t>span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r>
              <a:rPr lang="cs-CZ" dirty="0"/>
              <a:t>párový tag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158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Komentáře</a:t>
            </a:r>
            <a:br>
              <a:rPr lang="cs-CZ" dirty="0"/>
            </a:b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&lt;!--    --&gt;</a:t>
            </a:r>
          </a:p>
          <a:p>
            <a:r>
              <a:rPr lang="cs-CZ" dirty="0"/>
              <a:t>text, část stránky (i s kódem) nebude zobrazena</a:t>
            </a:r>
          </a:p>
          <a:p>
            <a:r>
              <a:rPr lang="cs-CZ" dirty="0"/>
              <a:t>př.: </a:t>
            </a:r>
            <a:r>
              <a:rPr lang="cs-CZ" dirty="0" err="1">
                <a:hlinkClick r:id="rId2" action="ppaction://hlinkfile"/>
              </a:rPr>
              <a:t>priklad</a:t>
            </a:r>
            <a:r>
              <a:rPr lang="cs-CZ" dirty="0">
                <a:hlinkClick r:id="rId2" action="ppaction://hlinkfile"/>
              </a:rPr>
              <a:t>-</a:t>
            </a:r>
            <a:r>
              <a:rPr lang="cs-CZ" dirty="0" err="1">
                <a:hlinkClick r:id="rId2" action="ppaction://hlinkfile"/>
              </a:rPr>
              <a:t>komentare.html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616</Words>
  <Application>Microsoft Office PowerPoint</Application>
  <PresentationFormat>Širokoúhlá obrazovka</PresentationFormat>
  <Paragraphs>87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Fazeta</vt:lpstr>
      <vt:lpstr>BGWE1</vt:lpstr>
      <vt:lpstr>Obsah přednášky</vt:lpstr>
      <vt:lpstr>Nadpisy</vt:lpstr>
      <vt:lpstr>Odstavce, zalamování řádku</vt:lpstr>
      <vt:lpstr>Zvýraznění textu</vt:lpstr>
      <vt:lpstr>Obrázky</vt:lpstr>
      <vt:lpstr>Obrázky - doporučení</vt:lpstr>
      <vt:lpstr>Odkazy</vt:lpstr>
      <vt:lpstr>Odkazy – parametr href</vt:lpstr>
      <vt:lpstr>Odkazy – parametr name</vt:lpstr>
      <vt:lpstr>Odkazy – parametr target</vt:lpstr>
      <vt:lpstr>Označení části stránky</vt:lpstr>
      <vt:lpstr>Označení části textu (odstavce, ...)</vt:lpstr>
      <vt:lpstr>Komentáře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2022-09-25T19:09:26Z</dcterms:created>
  <dcterms:modified xsi:type="dcterms:W3CDTF">2023-09-24T15:35:23Z</dcterms:modified>
</cp:coreProperties>
</file>